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313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</p:sldIdLst>
  <p:sldSz cx="12192000" cy="6858000"/>
  <p:notesSz cx="7559675" cy="1069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43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6AB1D22-CEDF-43D8-A696-6D388611D311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D8ED732-B2FA-41BA-81D8-D4F64815AC1A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5" name="PlaceHolder 5"/>
          <p:cNvSpPr>
            <a:spLocks noGrp="1"/>
          </p:cNvSpPr>
          <p:nvPr>
            <p:ph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7E421BD-D314-4AC0-A18F-4B37E55A3D8B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677160" y="2160720"/>
            <a:ext cx="276768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3583440" y="2160720"/>
            <a:ext cx="276768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/>
          </p:nvPr>
        </p:nvSpPr>
        <p:spPr>
          <a:xfrm>
            <a:off x="6490080" y="2160720"/>
            <a:ext cx="276768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0" name="PlaceHolder 5"/>
          <p:cNvSpPr>
            <a:spLocks noGrp="1"/>
          </p:cNvSpPr>
          <p:nvPr>
            <p:ph/>
          </p:nvPr>
        </p:nvSpPr>
        <p:spPr>
          <a:xfrm>
            <a:off x="677160" y="4187520"/>
            <a:ext cx="276768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1" name="PlaceHolder 6"/>
          <p:cNvSpPr>
            <a:spLocks noGrp="1"/>
          </p:cNvSpPr>
          <p:nvPr>
            <p:ph/>
          </p:nvPr>
        </p:nvSpPr>
        <p:spPr>
          <a:xfrm>
            <a:off x="3583440" y="4187520"/>
            <a:ext cx="276768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2" name="PlaceHolder 7"/>
          <p:cNvSpPr>
            <a:spLocks noGrp="1"/>
          </p:cNvSpPr>
          <p:nvPr>
            <p:ph/>
          </p:nvPr>
        </p:nvSpPr>
        <p:spPr>
          <a:xfrm>
            <a:off x="6490080" y="4187520"/>
            <a:ext cx="276768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9888AD2-093B-4825-8C97-C6473C5523D9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90B0D09B-5B93-4884-B1BC-462B3355E681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cs-CZ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9B523767-5F7A-44A4-9D51-B0CBF7B160DF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77C8F30D-C5C1-4EAE-A5F4-A2C05F9EC2A6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08631EFE-FE34-415E-A7AB-07BEE3FDDBB0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35B7E699-6355-477B-88D3-E0A020113C04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29D8B22A-7E54-49B1-9E27-196109CBE9E8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02D6179E-B235-4ECC-BED5-42878CF14B2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cs-CZ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F70A414-F93E-451B-9F14-4ABECFAEEF21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36C886FF-92ED-451D-AA2B-5A9B70A63C15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C6DAA8E1-642D-4A5D-B047-6E725B37DDAD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1D88AD58-C066-4159-BB8D-5AA22D5D8415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1669C4A0-3384-4981-9B4F-861D4814051D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677160" y="2160720"/>
            <a:ext cx="276768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3583440" y="2160720"/>
            <a:ext cx="276768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/>
          </p:nvPr>
        </p:nvSpPr>
        <p:spPr>
          <a:xfrm>
            <a:off x="6490080" y="2160720"/>
            <a:ext cx="276768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/>
          </p:nvPr>
        </p:nvSpPr>
        <p:spPr>
          <a:xfrm>
            <a:off x="677160" y="4187520"/>
            <a:ext cx="276768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3" name="PlaceHolder 6"/>
          <p:cNvSpPr>
            <a:spLocks noGrp="1"/>
          </p:cNvSpPr>
          <p:nvPr>
            <p:ph/>
          </p:nvPr>
        </p:nvSpPr>
        <p:spPr>
          <a:xfrm>
            <a:off x="3583440" y="4187520"/>
            <a:ext cx="276768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4" name="PlaceHolder 7"/>
          <p:cNvSpPr>
            <a:spLocks noGrp="1"/>
          </p:cNvSpPr>
          <p:nvPr>
            <p:ph/>
          </p:nvPr>
        </p:nvSpPr>
        <p:spPr>
          <a:xfrm>
            <a:off x="6490080" y="4187520"/>
            <a:ext cx="276768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488A266C-FCE3-4886-99B3-47CBD29E8C8E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192AA4C-4850-4CB5-8E0F-221411ABC6EE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41424AC-ACDC-4499-B08B-8DB16272602D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8CAED25-518C-4DDB-A61C-BC3DC40FA978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0B07A54-B721-4076-9D52-5CE0210AB54B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DD5B8D0-4678-42AB-8A87-5CA2B02AFE1F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A858398-99BA-470E-B9D7-8DD34BA7967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D7C8F5B-C2EC-4998-B066-8A8B384E33FD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8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cxnSp>
          <p:nvCxnSpPr>
            <p:cNvPr id="28" name="Straight Connector 18"/>
            <p:cNvCxnSpPr/>
            <p:nvPr/>
          </p:nvCxnSpPr>
          <p:spPr>
            <a:xfrm>
              <a:off x="9370800" y="0"/>
              <a:ext cx="1219680" cy="6858360"/>
            </a:xfrm>
            <a:prstGeom prst="straightConnector1">
              <a:avLst/>
            </a:prstGeom>
            <a:ln w="9525" cap="rnd">
              <a:solidFill>
                <a:srgbClr val="92278F">
                  <a:alpha val="70000"/>
                </a:srgbClr>
              </a:solidFill>
              <a:round/>
            </a:ln>
          </p:spPr>
        </p:cxnSp>
        <p:cxnSp>
          <p:nvCxnSpPr>
            <p:cNvPr id="2" name="Straight Connector 19"/>
            <p:cNvCxnSpPr/>
            <p:nvPr/>
          </p:nvCxnSpPr>
          <p:spPr>
            <a:xfrm flipH="1">
              <a:off x="7425000" y="3681360"/>
              <a:ext cx="4763880" cy="3177000"/>
            </a:xfrm>
            <a:prstGeom prst="straightConnector1">
              <a:avLst/>
            </a:prstGeom>
            <a:ln w="9525" cap="rnd">
              <a:solidFill>
                <a:srgbClr val="92278F">
                  <a:alpha val="70000"/>
                </a:srgbClr>
              </a:solidFill>
              <a:round/>
            </a:ln>
          </p:spPr>
        </p:cxnSp>
        <p:sp>
          <p:nvSpPr>
            <p:cNvPr id="3" name="Rectangle 23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>
                <a:gd name="textAreaLeft" fmla="*/ 0 w 3007080"/>
                <a:gd name="textAreaRight" fmla="*/ 3007440 w 3007080"/>
                <a:gd name="textAreaTop" fmla="*/ 0 h 6866280"/>
                <a:gd name="textAreaBottom" fmla="*/ 6866640 h 6866280"/>
              </a:gdLst>
              <a:ahLst/>
              <a:cxnLst/>
              <a:rect l="textAreaLeft" t="textAreaTop" r="textAreaRight" b="textAreaBottom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4" name="Rectangle 2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>
                <a:gd name="textAreaLeft" fmla="*/ 0 w 2588040"/>
                <a:gd name="textAreaRight" fmla="*/ 2588400 w 2588040"/>
                <a:gd name="textAreaTop" fmla="*/ 0 h 6866280"/>
                <a:gd name="textAreaBottom" fmla="*/ 6866640 h 6866280"/>
              </a:gdLst>
              <a:ahLst/>
              <a:cxnLst/>
              <a:rect l="textAreaLeft" t="textAreaTop" r="textAreaRight" b="textAreaBottom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5" name="Isosceles Triangle 22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" name="Rectangle 2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>
                <a:gd name="textAreaLeft" fmla="*/ 0 w 2854080"/>
                <a:gd name="textAreaRight" fmla="*/ 2854440 w 2854080"/>
                <a:gd name="textAreaTop" fmla="*/ 0 h 6866280"/>
                <a:gd name="textAreaBottom" fmla="*/ 6866640 h 6866280"/>
              </a:gdLst>
              <a:ahLst/>
              <a:cxnLst/>
              <a:rect l="textAreaLeft" t="textAreaTop" r="textAreaRight" b="textAreaBottom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" name="Rectangle 2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>
                <a:gd name="textAreaLeft" fmla="*/ 0 w 1289880"/>
                <a:gd name="textAreaRight" fmla="*/ 1290240 w 1289880"/>
                <a:gd name="textAreaTop" fmla="*/ 0 h 6866280"/>
                <a:gd name="textAreaBottom" fmla="*/ 6866640 h 6866280"/>
              </a:gdLst>
              <a:ahLst/>
              <a:cxnLst/>
              <a:rect l="textAreaLeft" t="textAreaTop" r="textAreaRight" b="textAreaBottom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8" name="Rectangle 2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>
                <a:gd name="textAreaLeft" fmla="*/ 0 w 1249560"/>
                <a:gd name="textAreaRight" fmla="*/ 1249920 w 1249560"/>
                <a:gd name="textAreaTop" fmla="*/ 0 h 6866280"/>
                <a:gd name="textAreaBottom" fmla="*/ 6866640 h 6866280"/>
              </a:gdLst>
              <a:ahLst/>
              <a:cxnLst/>
              <a:rect l="textAreaLeft" t="textAreaTop" r="textAreaRight" b="textAreaBottom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9" name="Isosceles Triangle 26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0" name="Isosceles Triangle 27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grpSp>
        <p:nvGrpSpPr>
          <p:cNvPr id="11" name="Group 15"/>
          <p:cNvGrpSpPr/>
          <p:nvPr/>
        </p:nvGrpSpPr>
        <p:grpSpPr>
          <a:xfrm>
            <a:off x="360" y="-8640"/>
            <a:ext cx="12191400" cy="6866640"/>
            <a:chOff x="360" y="-8640"/>
            <a:chExt cx="12191400" cy="6866640"/>
          </a:xfrm>
        </p:grpSpPr>
        <p:cxnSp>
          <p:nvCxnSpPr>
            <p:cNvPr id="12" name="Straight Connector 18"/>
            <p:cNvCxnSpPr/>
            <p:nvPr/>
          </p:nvCxnSpPr>
          <p:spPr>
            <a:xfrm>
              <a:off x="9370800" y="0"/>
              <a:ext cx="1219680" cy="6858360"/>
            </a:xfrm>
            <a:prstGeom prst="straightConnector1">
              <a:avLst/>
            </a:prstGeom>
            <a:ln w="9525" cap="rnd">
              <a:solidFill>
                <a:srgbClr val="92278F">
                  <a:alpha val="70000"/>
                </a:srgbClr>
              </a:solidFill>
              <a:round/>
            </a:ln>
          </p:spPr>
        </p:cxnSp>
        <p:cxnSp>
          <p:nvCxnSpPr>
            <p:cNvPr id="13" name="Straight Connector 19"/>
            <p:cNvCxnSpPr/>
            <p:nvPr/>
          </p:nvCxnSpPr>
          <p:spPr>
            <a:xfrm flipH="1">
              <a:off x="7425000" y="3681360"/>
              <a:ext cx="4763880" cy="3177000"/>
            </a:xfrm>
            <a:prstGeom prst="straightConnector1">
              <a:avLst/>
            </a:prstGeom>
            <a:ln w="9525" cap="rnd">
              <a:solidFill>
                <a:srgbClr val="92278F">
                  <a:alpha val="70000"/>
                </a:srgbClr>
              </a:solidFill>
              <a:round/>
            </a:ln>
          </p:spPr>
        </p:cxnSp>
        <p:sp>
          <p:nvSpPr>
            <p:cNvPr id="14" name="Rectangle 23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>
                <a:gd name="textAreaLeft" fmla="*/ 0 w 3007080"/>
                <a:gd name="textAreaRight" fmla="*/ 3007440 w 3007080"/>
                <a:gd name="textAreaTop" fmla="*/ 0 h 6866280"/>
                <a:gd name="textAreaBottom" fmla="*/ 6866640 h 6866280"/>
              </a:gdLst>
              <a:ahLst/>
              <a:cxnLst/>
              <a:rect l="textAreaLeft" t="textAreaTop" r="textAreaRight" b="textAreaBottom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5" name="Rectangle 2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>
                <a:gd name="textAreaLeft" fmla="*/ 0 w 2588040"/>
                <a:gd name="textAreaRight" fmla="*/ 2588400 w 2588040"/>
                <a:gd name="textAreaTop" fmla="*/ 0 h 6866280"/>
                <a:gd name="textAreaBottom" fmla="*/ 6866640 h 6866280"/>
              </a:gdLst>
              <a:ahLst/>
              <a:cxnLst/>
              <a:rect l="textAreaLeft" t="textAreaTop" r="textAreaRight" b="textAreaBottom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" name="Isosceles Triangle 22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" name="Rectangle 2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>
                <a:gd name="textAreaLeft" fmla="*/ 0 w 2854080"/>
                <a:gd name="textAreaRight" fmla="*/ 2854440 w 2854080"/>
                <a:gd name="textAreaTop" fmla="*/ 0 h 6866280"/>
                <a:gd name="textAreaBottom" fmla="*/ 6866640 h 6866280"/>
              </a:gdLst>
              <a:ahLst/>
              <a:cxnLst/>
              <a:rect l="textAreaLeft" t="textAreaTop" r="textAreaRight" b="textAreaBottom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8" name="Rectangle 2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>
                <a:gd name="textAreaLeft" fmla="*/ 0 w 1289880"/>
                <a:gd name="textAreaRight" fmla="*/ 1290240 w 1289880"/>
                <a:gd name="textAreaTop" fmla="*/ 0 h 6866280"/>
                <a:gd name="textAreaBottom" fmla="*/ 6866640 h 6866280"/>
              </a:gdLst>
              <a:ahLst/>
              <a:cxnLst/>
              <a:rect l="textAreaLeft" t="textAreaTop" r="textAreaRight" b="textAreaBottom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9" name="Rectangle 2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>
                <a:gd name="textAreaLeft" fmla="*/ 0 w 1249560"/>
                <a:gd name="textAreaRight" fmla="*/ 1249920 w 1249560"/>
                <a:gd name="textAreaTop" fmla="*/ 0 h 6866280"/>
                <a:gd name="textAreaBottom" fmla="*/ 6866640 h 6866280"/>
              </a:gdLst>
              <a:ahLst/>
              <a:cxnLst/>
              <a:rect l="textAreaLeft" t="textAreaTop" r="textAreaRight" b="textAreaBottom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0" name="Isosceles Triangle 26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1" name="Isosceles Triangle 28"/>
            <p:cNvSpPr/>
            <p:nvPr/>
          </p:nvSpPr>
          <p:spPr>
            <a:xfrm rot="10800000">
              <a:off x="360" y="360"/>
              <a:ext cx="842400" cy="566568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506960" y="2404440"/>
            <a:ext cx="7766640" cy="16459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indent="0" algn="r">
              <a:lnSpc>
                <a:spcPct val="100000"/>
              </a:lnSpc>
              <a:buNone/>
            </a:pPr>
            <a:r>
              <a:rPr lang="cs-CZ" sz="5400" b="0" strike="noStrike" spc="-1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Kliknutím lze upravit styl.</a:t>
            </a:r>
            <a:endParaRPr lang="en-US" sz="54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dt" idx="1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cs-CZ" sz="900" b="0" strike="noStrike" spc="-1">
                <a:solidFill>
                  <a:srgbClr val="8B8B8B"/>
                </a:solidFill>
                <a:latin typeface="Trebuchet MS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cs-CZ" sz="900" b="0" strike="noStrike" spc="-1">
                <a:solidFill>
                  <a:srgbClr val="8B8B8B"/>
                </a:solidFill>
                <a:latin typeface="Trebuchet MS"/>
              </a:rPr>
              <a:t>&lt;datum/čas&gt;</a:t>
            </a:r>
            <a:endParaRPr lang="cs-CZ" sz="900" b="0" strike="noStrike" spc="-1">
              <a:latin typeface="Times New Roman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ftr" idx="2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lang="cs-CZ" sz="1400" b="0" strike="noStrike" spc="-1"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cs-CZ" sz="1400" b="0" strike="noStrike" spc="-1">
                <a:latin typeface="Times New Roman"/>
              </a:rPr>
              <a:t>&lt;zápatí&gt;</a:t>
            </a:r>
          </a:p>
        </p:txBody>
      </p:sp>
      <p:sp>
        <p:nvSpPr>
          <p:cNvPr id="25" name="PlaceHolder 4"/>
          <p:cNvSpPr>
            <a:spLocks noGrp="1"/>
          </p:cNvSpPr>
          <p:nvPr>
            <p:ph type="sldNum" idx="3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cs-CZ" sz="900" b="0" strike="noStrike" spc="-1">
                <a:solidFill>
                  <a:schemeClr val="accent1">
                    <a:lumMod val="75000"/>
                  </a:schemeClr>
                </a:solidFill>
                <a:latin typeface="Trebuchet MS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7EB5DBE-1872-45B8-AE6C-594079071C52}" type="slidenum">
              <a:rPr lang="cs-CZ" sz="900" b="0" strike="noStrike" spc="-1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‹#›</a:t>
            </a:fld>
            <a:endParaRPr lang="cs-CZ" sz="900" b="0" strike="noStrike" spc="-1">
              <a:latin typeface="Times New Roman"/>
            </a:endParaRPr>
          </a:p>
        </p:txBody>
      </p:sp>
      <p:sp>
        <p:nvSpPr>
          <p:cNvPr id="2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404040"/>
                </a:solidFill>
                <a:latin typeface="Trebuchet MS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404040"/>
                </a:solidFill>
                <a:latin typeface="Trebuchet MS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b="0" strike="noStrike" spc="-1">
                <a:solidFill>
                  <a:srgbClr val="404040"/>
                </a:solidFill>
                <a:latin typeface="Trebuchet MS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200" b="0" strike="noStrike" spc="-1">
                <a:solidFill>
                  <a:srgbClr val="404040"/>
                </a:solidFill>
                <a:latin typeface="Trebuchet MS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404040"/>
                </a:solidFill>
                <a:latin typeface="Trebuchet MS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404040"/>
                </a:solidFill>
                <a:latin typeface="Trebuchet MS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404040"/>
                </a:solidFill>
                <a:latin typeface="Trebuchet MS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28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cxnSp>
          <p:nvCxnSpPr>
            <p:cNvPr id="64" name="Straight Connector 18"/>
            <p:cNvCxnSpPr/>
            <p:nvPr/>
          </p:nvCxnSpPr>
          <p:spPr>
            <a:xfrm>
              <a:off x="9370800" y="0"/>
              <a:ext cx="1219680" cy="6858360"/>
            </a:xfrm>
            <a:prstGeom prst="straightConnector1">
              <a:avLst/>
            </a:prstGeom>
            <a:ln w="9525" cap="rnd">
              <a:solidFill>
                <a:srgbClr val="92278F">
                  <a:alpha val="70000"/>
                </a:srgbClr>
              </a:solidFill>
              <a:round/>
            </a:ln>
          </p:spPr>
        </p:cxnSp>
        <p:cxnSp>
          <p:nvCxnSpPr>
            <p:cNvPr id="65" name="Straight Connector 19"/>
            <p:cNvCxnSpPr/>
            <p:nvPr/>
          </p:nvCxnSpPr>
          <p:spPr>
            <a:xfrm flipH="1">
              <a:off x="7425000" y="3681360"/>
              <a:ext cx="4763880" cy="3177000"/>
            </a:xfrm>
            <a:prstGeom prst="straightConnector1">
              <a:avLst/>
            </a:prstGeom>
            <a:ln w="9525" cap="rnd">
              <a:solidFill>
                <a:srgbClr val="92278F">
                  <a:alpha val="70000"/>
                </a:srgbClr>
              </a:solidFill>
              <a:round/>
            </a:ln>
          </p:spPr>
        </p:cxnSp>
        <p:sp>
          <p:nvSpPr>
            <p:cNvPr id="66" name="Rectangle 23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>
                <a:gd name="textAreaLeft" fmla="*/ 0 w 3007080"/>
                <a:gd name="textAreaRight" fmla="*/ 3007440 w 3007080"/>
                <a:gd name="textAreaTop" fmla="*/ 0 h 6866280"/>
                <a:gd name="textAreaBottom" fmla="*/ 6866640 h 6866280"/>
              </a:gdLst>
              <a:ahLst/>
              <a:cxnLst/>
              <a:rect l="textAreaLeft" t="textAreaTop" r="textAreaRight" b="textAreaBottom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7" name="Rectangle 2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>
                <a:gd name="textAreaLeft" fmla="*/ 0 w 2588040"/>
                <a:gd name="textAreaRight" fmla="*/ 2588400 w 2588040"/>
                <a:gd name="textAreaTop" fmla="*/ 0 h 6866280"/>
                <a:gd name="textAreaBottom" fmla="*/ 6866640 h 6866280"/>
              </a:gdLst>
              <a:ahLst/>
              <a:cxnLst/>
              <a:rect l="textAreaLeft" t="textAreaTop" r="textAreaRight" b="textAreaBottom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8" name="Isosceles Triangle 22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9" name="Rectangle 2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>
                <a:gd name="textAreaLeft" fmla="*/ 0 w 2854080"/>
                <a:gd name="textAreaRight" fmla="*/ 2854440 w 2854080"/>
                <a:gd name="textAreaTop" fmla="*/ 0 h 6866280"/>
                <a:gd name="textAreaBottom" fmla="*/ 6866640 h 6866280"/>
              </a:gdLst>
              <a:ahLst/>
              <a:cxnLst/>
              <a:rect l="textAreaLeft" t="textAreaTop" r="textAreaRight" b="textAreaBottom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0" name="Rectangle 2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>
                <a:gd name="textAreaLeft" fmla="*/ 0 w 1289880"/>
                <a:gd name="textAreaRight" fmla="*/ 1290240 w 1289880"/>
                <a:gd name="textAreaTop" fmla="*/ 0 h 6866280"/>
                <a:gd name="textAreaBottom" fmla="*/ 6866640 h 6866280"/>
              </a:gdLst>
              <a:ahLst/>
              <a:cxnLst/>
              <a:rect l="textAreaLeft" t="textAreaTop" r="textAreaRight" b="textAreaBottom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1" name="Rectangle 2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>
                <a:gd name="textAreaLeft" fmla="*/ 0 w 1249560"/>
                <a:gd name="textAreaRight" fmla="*/ 1249920 w 1249560"/>
                <a:gd name="textAreaTop" fmla="*/ 0 h 6866280"/>
                <a:gd name="textAreaBottom" fmla="*/ 6866640 h 6866280"/>
              </a:gdLst>
              <a:ahLst/>
              <a:cxnLst/>
              <a:rect l="textAreaLeft" t="textAreaTop" r="textAreaRight" b="textAreaBottom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2" name="Isosceles Triangle 26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3" name="Isosceles Triangle 27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cs-CZ" sz="3600" b="0" strike="noStrike" spc="-1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Kliknutím lze upravit styl.</a:t>
            </a:r>
            <a:endParaRPr lang="en-US" sz="36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 3" charset="2"/>
              <a:buChar char=""/>
            </a:pPr>
            <a:r>
              <a:rPr lang="cs-CZ" sz="1800" b="0" strike="noStrike" spc="-1">
                <a:solidFill>
                  <a:srgbClr val="404040"/>
                </a:solidFill>
                <a:latin typeface="Trebuchet MS"/>
              </a:rPr>
              <a:t>Po kliknutí můžete upravovat styly textu v předloze.</a:t>
            </a: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  <a:p>
            <a:pPr marL="743040" lvl="1" indent="-285840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 3" charset="2"/>
              <a:buChar char=""/>
            </a:pPr>
            <a:r>
              <a:rPr lang="cs-CZ" sz="1600" b="0" strike="noStrike" spc="-1">
                <a:solidFill>
                  <a:srgbClr val="404040"/>
                </a:solidFill>
                <a:latin typeface="Trebuchet MS"/>
              </a:rPr>
              <a:t>Druhá úroveň</a:t>
            </a:r>
            <a:endParaRPr lang="en-US" sz="1600" b="0" strike="noStrike" spc="-1">
              <a:solidFill>
                <a:srgbClr val="404040"/>
              </a:solidFill>
              <a:latin typeface="Trebuchet MS"/>
            </a:endParaRPr>
          </a:p>
          <a:p>
            <a:pPr marL="1143000" lvl="2" indent="-228600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 3" charset="2"/>
              <a:buChar char=""/>
            </a:pPr>
            <a:r>
              <a:rPr lang="cs-CZ" sz="1400" b="0" strike="noStrike" spc="-1">
                <a:solidFill>
                  <a:srgbClr val="404040"/>
                </a:solidFill>
                <a:latin typeface="Trebuchet MS"/>
              </a:rPr>
              <a:t>Třetí úroveň</a:t>
            </a:r>
            <a:endParaRPr lang="en-US" sz="1400" b="0" strike="noStrike" spc="-1">
              <a:solidFill>
                <a:srgbClr val="404040"/>
              </a:solidFill>
              <a:latin typeface="Trebuchet MS"/>
            </a:endParaRPr>
          </a:p>
          <a:p>
            <a:pPr marL="1600200" lvl="3" indent="-228600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 3" charset="2"/>
              <a:buChar char=""/>
            </a:pPr>
            <a:r>
              <a:rPr lang="cs-CZ" sz="1200" b="0" strike="noStrike" spc="-1">
                <a:solidFill>
                  <a:srgbClr val="404040"/>
                </a:solidFill>
                <a:latin typeface="Trebuchet MS"/>
              </a:rPr>
              <a:t>Čtvrtá úroveň</a:t>
            </a:r>
            <a:endParaRPr lang="en-US" sz="1200" b="0" strike="noStrike" spc="-1">
              <a:solidFill>
                <a:srgbClr val="404040"/>
              </a:solidFill>
              <a:latin typeface="Trebuchet MS"/>
            </a:endParaRPr>
          </a:p>
          <a:p>
            <a:pPr marL="2057400" lvl="4" indent="-228600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 3" charset="2"/>
              <a:buChar char=""/>
            </a:pPr>
            <a:r>
              <a:rPr lang="cs-CZ" sz="1200" b="0" strike="noStrike" spc="-1">
                <a:solidFill>
                  <a:srgbClr val="404040"/>
                </a:solidFill>
                <a:latin typeface="Trebuchet MS"/>
              </a:rPr>
              <a:t>Pátá úroveň</a:t>
            </a:r>
            <a:endParaRPr lang="en-US" sz="12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dt" idx="4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cs-CZ" sz="900" b="0" strike="noStrike" spc="-1">
                <a:solidFill>
                  <a:srgbClr val="8B8B8B"/>
                </a:solidFill>
                <a:latin typeface="Trebuchet MS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cs-CZ" sz="900" b="0" strike="noStrike" spc="-1">
                <a:solidFill>
                  <a:srgbClr val="8B8B8B"/>
                </a:solidFill>
                <a:latin typeface="Trebuchet MS"/>
              </a:rPr>
              <a:t>&lt;datum/čas&gt;</a:t>
            </a:r>
            <a:endParaRPr lang="cs-CZ" sz="900" b="0" strike="noStrike" spc="-1">
              <a:latin typeface="Times New Roman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ftr" idx="5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lang="cs-CZ" sz="1400" b="0" strike="noStrike" spc="-1"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cs-CZ" sz="1400" b="0" strike="noStrike" spc="-1">
                <a:latin typeface="Times New Roman"/>
              </a:rPr>
              <a:t>&lt;zápatí&gt;</a:t>
            </a:r>
          </a:p>
        </p:txBody>
      </p:sp>
      <p:sp>
        <p:nvSpPr>
          <p:cNvPr id="78" name="PlaceHolder 5"/>
          <p:cNvSpPr>
            <a:spLocks noGrp="1"/>
          </p:cNvSpPr>
          <p:nvPr>
            <p:ph type="sldNum" idx="6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cs-CZ" sz="900" b="0" strike="noStrike" spc="-1">
                <a:solidFill>
                  <a:schemeClr val="accent1">
                    <a:lumMod val="75000"/>
                  </a:schemeClr>
                </a:solidFill>
                <a:latin typeface="Trebuchet MS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582E2E4-C28F-4240-A81E-3A038AB6CBF8}" type="slidenum">
              <a:rPr lang="cs-CZ" sz="900" b="0" strike="noStrike" spc="-1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‹#›</a:t>
            </a:fld>
            <a:endParaRPr lang="cs-CZ" sz="9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1683000" y="713160"/>
            <a:ext cx="8005680" cy="1568520"/>
          </a:xfrm>
          <a:prstGeom prst="rect">
            <a:avLst/>
          </a:prstGeom>
          <a:noFill/>
          <a:ln w="0">
            <a:solidFill>
              <a:srgbClr val="6E1D6B"/>
            </a:solidFill>
          </a:ln>
        </p:spPr>
        <p:txBody>
          <a:bodyPr anchor="b">
            <a:normAutofit fontScale="90000"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cs-CZ" sz="5400" b="0" strike="noStrike" spc="-1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ZŠ T. G. Masaryka Praha 7, </a:t>
            </a:r>
            <a:br>
              <a:rPr sz="5400"/>
            </a:br>
            <a:r>
              <a:rPr lang="cs-CZ" sz="5400" b="0" strike="noStrike" spc="-1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Ortenovo náměstí 34</a:t>
            </a:r>
            <a:endParaRPr lang="en-US" sz="54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subTitle"/>
          </p:nvPr>
        </p:nvSpPr>
        <p:spPr>
          <a:xfrm>
            <a:off x="643320" y="7482960"/>
            <a:ext cx="7494840" cy="4338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lnSpcReduction="10000"/>
          </a:bodyPr>
          <a:lstStyle/>
          <a:p>
            <a:pPr indent="0" algn="ctr">
              <a:buNone/>
            </a:pPr>
            <a:endParaRPr lang="cs-CZ" sz="3200" b="0" strike="noStrike" spc="-1">
              <a:latin typeface="Arial"/>
            </a:endParaRPr>
          </a:p>
        </p:txBody>
      </p:sp>
      <p:pic>
        <p:nvPicPr>
          <p:cNvPr id="117" name="Picture 2" descr="Základní škola T. G. Masaryka Praha 7, Ortenovo náměstí 34, Praha 7 -  Holešovice - ZlatéStránky.cz"/>
          <p:cNvPicPr/>
          <p:nvPr/>
        </p:nvPicPr>
        <p:blipFill>
          <a:blip r:embed="rId2"/>
          <a:stretch/>
        </p:blipFill>
        <p:spPr>
          <a:xfrm>
            <a:off x="2502720" y="2816640"/>
            <a:ext cx="5718960" cy="3180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window dir="vert"/>
      </p:transition>
    </mc:Choice>
    <mc:Fallback xmlns="">
      <p:transition spd="slow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/>
          <p:cNvPicPr/>
          <p:nvPr/>
        </p:nvPicPr>
        <p:blipFill>
          <a:blip r:embed="rId2"/>
          <a:stretch/>
        </p:blipFill>
        <p:spPr>
          <a:xfrm rot="20854800">
            <a:off x="526680" y="1256400"/>
            <a:ext cx="6316200" cy="2785320"/>
          </a:xfrm>
          <a:prstGeom prst="rect">
            <a:avLst/>
          </a:prstGeom>
          <a:ln w="0">
            <a:noFill/>
          </a:ln>
        </p:spPr>
      </p:pic>
      <p:pic>
        <p:nvPicPr>
          <p:cNvPr id="137" name="Picture 6"/>
          <p:cNvPicPr/>
          <p:nvPr/>
        </p:nvPicPr>
        <p:blipFill>
          <a:blip r:embed="rId3"/>
          <a:stretch/>
        </p:blipFill>
        <p:spPr>
          <a:xfrm rot="805200">
            <a:off x="7308720" y="838800"/>
            <a:ext cx="3139920" cy="5582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cs-CZ" sz="6000" b="0" strike="noStrike" spc="-1" dirty="0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Výuka na 2. stupni </a:t>
            </a:r>
            <a:endParaRPr lang="en-US" sz="6000" b="0" strike="noStrike" spc="-1" dirty="0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677159" y="1828799"/>
            <a:ext cx="9017257" cy="4572001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685800" indent="-457200" algn="just">
              <a:lnSpc>
                <a:spcPct val="100000"/>
              </a:lnSpc>
              <a:spcBef>
                <a:spcPts val="1001"/>
              </a:spcBef>
              <a:buFont typeface="Wingdings" panose="05000000000000000000" pitchFamily="2" charset="2"/>
              <a:buChar char="v"/>
              <a:tabLst>
                <a:tab pos="0" algn="l"/>
              </a:tabLst>
            </a:pPr>
            <a:r>
              <a:rPr lang="cs-CZ" spc="-1" dirty="0">
                <a:solidFill>
                  <a:srgbClr val="404040"/>
                </a:solidFill>
                <a:latin typeface="Trebuchet MS"/>
              </a:rPr>
              <a:t>Jazykové pobyty a výlety–Londýn, Berlín, Drážďany.</a:t>
            </a:r>
          </a:p>
          <a:p>
            <a:pPr marL="685800" indent="-457200" algn="just">
              <a:lnSpc>
                <a:spcPct val="100000"/>
              </a:lnSpc>
              <a:spcBef>
                <a:spcPts val="1001"/>
              </a:spcBef>
              <a:buFont typeface="Wingdings" panose="05000000000000000000" pitchFamily="2" charset="2"/>
              <a:buChar char="v"/>
              <a:tabLst>
                <a:tab pos="0" algn="l"/>
              </a:tabLst>
            </a:pPr>
            <a:r>
              <a:rPr lang="cs-CZ" spc="-1" dirty="0">
                <a:solidFill>
                  <a:srgbClr val="404040"/>
                </a:solidFill>
                <a:latin typeface="Trebuchet MS"/>
              </a:rPr>
              <a:t>Projektové učení a tandemová výuka, volitelné předměty od 8 třídy.</a:t>
            </a:r>
            <a:endParaRPr lang="en-US" spc="-1" dirty="0">
              <a:solidFill>
                <a:srgbClr val="404040"/>
              </a:solidFill>
              <a:latin typeface="Trebuchet MS"/>
            </a:endParaRPr>
          </a:p>
          <a:p>
            <a:pPr marL="685800" indent="-457200" algn="just">
              <a:lnSpc>
                <a:spcPct val="100000"/>
              </a:lnSpc>
              <a:spcBef>
                <a:spcPts val="1001"/>
              </a:spcBef>
              <a:buFont typeface="Wingdings" panose="05000000000000000000" pitchFamily="2" charset="2"/>
              <a:buChar char="v"/>
              <a:tabLst>
                <a:tab pos="0" algn="l"/>
              </a:tabLst>
            </a:pPr>
            <a:r>
              <a:rPr lang="cs-CZ" spc="-1" dirty="0">
                <a:solidFill>
                  <a:srgbClr val="404040"/>
                </a:solidFill>
                <a:latin typeface="Trebuchet MS"/>
              </a:rPr>
              <a:t>Besedy–</a:t>
            </a:r>
            <a:r>
              <a:rPr lang="cs-CZ" spc="-1" dirty="0" err="1">
                <a:solidFill>
                  <a:srgbClr val="404040"/>
                </a:solidFill>
                <a:latin typeface="Trebuchet MS"/>
              </a:rPr>
              <a:t>Konsent</a:t>
            </a:r>
            <a:r>
              <a:rPr lang="cs-CZ" spc="-1" dirty="0">
                <a:solidFill>
                  <a:srgbClr val="404040"/>
                </a:solidFill>
                <a:latin typeface="Trebuchet MS"/>
              </a:rPr>
              <a:t>, E-bezpečí, Romea, profesní besedy.</a:t>
            </a:r>
          </a:p>
          <a:p>
            <a:pPr marL="685800" indent="-457200" algn="just">
              <a:lnSpc>
                <a:spcPct val="100000"/>
              </a:lnSpc>
              <a:spcBef>
                <a:spcPts val="1001"/>
              </a:spcBef>
              <a:buFont typeface="Wingdings" panose="05000000000000000000" pitchFamily="2" charset="2"/>
              <a:buChar char="v"/>
              <a:tabLst>
                <a:tab pos="0" algn="l"/>
              </a:tabLst>
            </a:pPr>
            <a:r>
              <a:rPr lang="cs-CZ" spc="-1" dirty="0">
                <a:solidFill>
                  <a:srgbClr val="404040"/>
                </a:solidFill>
                <a:latin typeface="Trebuchet MS"/>
              </a:rPr>
              <a:t>Adaptační kurzy a psychosociální intervence ve třídách–Skautský institut, Hodnotové vzdělávání. </a:t>
            </a:r>
          </a:p>
          <a:p>
            <a:pPr marL="685800" indent="-457200" algn="just">
              <a:lnSpc>
                <a:spcPct val="100000"/>
              </a:lnSpc>
              <a:spcBef>
                <a:spcPts val="1001"/>
              </a:spcBef>
              <a:buFont typeface="Wingdings" panose="05000000000000000000" pitchFamily="2" charset="2"/>
              <a:buChar char="v"/>
              <a:tabLst>
                <a:tab pos="0" algn="l"/>
              </a:tabLst>
            </a:pPr>
            <a:r>
              <a:rPr lang="cs-CZ" spc="-1" dirty="0">
                <a:solidFill>
                  <a:srgbClr val="404040"/>
                </a:solidFill>
                <a:latin typeface="Trebuchet MS"/>
              </a:rPr>
              <a:t>Druhý cizí jazyk – NJ,FJ, ČDJ </a:t>
            </a:r>
            <a:endParaRPr lang="en-US" spc="-1" dirty="0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6"/>
          <p:cNvPicPr/>
          <p:nvPr/>
        </p:nvPicPr>
        <p:blipFill>
          <a:blip r:embed="rId2"/>
          <a:stretch/>
        </p:blipFill>
        <p:spPr>
          <a:xfrm rot="904200">
            <a:off x="6112080" y="769320"/>
            <a:ext cx="5531760" cy="4148640"/>
          </a:xfrm>
          <a:prstGeom prst="rect">
            <a:avLst/>
          </a:prstGeom>
          <a:ln w="0">
            <a:noFill/>
          </a:ln>
        </p:spPr>
      </p:pic>
      <p:pic>
        <p:nvPicPr>
          <p:cNvPr id="141" name="Picture 2"/>
          <p:cNvPicPr/>
          <p:nvPr/>
        </p:nvPicPr>
        <p:blipFill>
          <a:blip r:embed="rId3"/>
          <a:stretch/>
        </p:blipFill>
        <p:spPr>
          <a:xfrm rot="20937000">
            <a:off x="473400" y="789480"/>
            <a:ext cx="5472720" cy="5472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2"/>
          <p:cNvPicPr/>
          <p:nvPr/>
        </p:nvPicPr>
        <p:blipFill>
          <a:blip r:embed="rId2"/>
          <a:stretch/>
        </p:blipFill>
        <p:spPr>
          <a:xfrm rot="20381400">
            <a:off x="677880" y="1172880"/>
            <a:ext cx="6186600" cy="3479760"/>
          </a:xfrm>
          <a:prstGeom prst="rect">
            <a:avLst/>
          </a:prstGeom>
          <a:ln w="0">
            <a:noFill/>
          </a:ln>
        </p:spPr>
      </p:pic>
      <p:pic>
        <p:nvPicPr>
          <p:cNvPr id="143" name="Picture 4"/>
          <p:cNvPicPr/>
          <p:nvPr/>
        </p:nvPicPr>
        <p:blipFill>
          <a:blip r:embed="rId3"/>
          <a:stretch/>
        </p:blipFill>
        <p:spPr>
          <a:xfrm rot="1153800">
            <a:off x="8167680" y="598320"/>
            <a:ext cx="3066840" cy="4089240"/>
          </a:xfrm>
          <a:prstGeom prst="rect">
            <a:avLst/>
          </a:prstGeom>
          <a:ln w="0">
            <a:noFill/>
          </a:ln>
        </p:spPr>
      </p:pic>
      <p:pic>
        <p:nvPicPr>
          <p:cNvPr id="144" name="Picture 6"/>
          <p:cNvPicPr/>
          <p:nvPr/>
        </p:nvPicPr>
        <p:blipFill>
          <a:blip r:embed="rId4"/>
          <a:stretch/>
        </p:blipFill>
        <p:spPr>
          <a:xfrm>
            <a:off x="4873680" y="4117680"/>
            <a:ext cx="2705400" cy="2705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2"/>
          <p:cNvPicPr/>
          <p:nvPr/>
        </p:nvPicPr>
        <p:blipFill>
          <a:blip r:embed="rId2"/>
          <a:stretch/>
        </p:blipFill>
        <p:spPr>
          <a:xfrm rot="20887800">
            <a:off x="336600" y="396000"/>
            <a:ext cx="3330360" cy="3881160"/>
          </a:xfrm>
          <a:prstGeom prst="rect">
            <a:avLst/>
          </a:prstGeom>
          <a:ln w="0">
            <a:noFill/>
          </a:ln>
        </p:spPr>
      </p:pic>
      <p:pic>
        <p:nvPicPr>
          <p:cNvPr id="146" name="Picture 6"/>
          <p:cNvPicPr/>
          <p:nvPr/>
        </p:nvPicPr>
        <p:blipFill>
          <a:blip r:embed="rId3"/>
          <a:stretch/>
        </p:blipFill>
        <p:spPr>
          <a:xfrm rot="817200">
            <a:off x="5779080" y="285120"/>
            <a:ext cx="5339160" cy="5339160"/>
          </a:xfrm>
          <a:prstGeom prst="rect">
            <a:avLst/>
          </a:prstGeom>
          <a:ln w="0">
            <a:noFill/>
          </a:ln>
        </p:spPr>
      </p:pic>
      <p:pic>
        <p:nvPicPr>
          <p:cNvPr id="147" name="Picture 8"/>
          <p:cNvPicPr/>
          <p:nvPr/>
        </p:nvPicPr>
        <p:blipFill>
          <a:blip r:embed="rId4"/>
          <a:stretch/>
        </p:blipFill>
        <p:spPr>
          <a:xfrm>
            <a:off x="3765960" y="4097520"/>
            <a:ext cx="1459800" cy="2595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cs-CZ" sz="6000" b="0" strike="noStrike" spc="-1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Hodnocení žáků </a:t>
            </a:r>
            <a:endParaRPr lang="en-US" sz="60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/>
          </p:nvPr>
        </p:nvSpPr>
        <p:spPr>
          <a:xfrm>
            <a:off x="872279" y="1930320"/>
            <a:ext cx="8596439" cy="4276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7000"/>
          </a:bodyPr>
          <a:lstStyle/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300" b="0" strike="noStrike" spc="-1" dirty="0">
                <a:solidFill>
                  <a:srgbClr val="404040"/>
                </a:solidFill>
                <a:latin typeface="Trebuchet MS"/>
              </a:rPr>
              <a:t>Hodnocení žáků je formou známek 1-5. Využíváme však i metod formativního učení a hodnocení.</a:t>
            </a:r>
            <a:endParaRPr lang="en-US" sz="3300" b="0" strike="noStrike" spc="-1" dirty="0">
              <a:solidFill>
                <a:srgbClr val="404040"/>
              </a:solidFill>
              <a:latin typeface="Trebuchet MS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4400" b="0" strike="noStrike" spc="-1" dirty="0">
              <a:solidFill>
                <a:srgbClr val="404040"/>
              </a:solidFill>
              <a:latin typeface="Trebuchet MS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cs-CZ" sz="4400" b="0" strike="noStrike" spc="-1" dirty="0">
                <a:solidFill>
                  <a:srgbClr val="404040"/>
                </a:solidFill>
                <a:latin typeface="Trebuchet MS"/>
              </a:rPr>
              <a:t> </a:t>
            </a:r>
            <a:endParaRPr lang="en-US" sz="4400" b="0" strike="noStrike" spc="-1" dirty="0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150" name="Picture 2" descr="známkování Archivy - Bobyho škola"/>
          <p:cNvPicPr/>
          <p:nvPr/>
        </p:nvPicPr>
        <p:blipFill>
          <a:blip r:embed="rId2"/>
          <a:stretch/>
        </p:blipFill>
        <p:spPr>
          <a:xfrm>
            <a:off x="3924660" y="3722760"/>
            <a:ext cx="4342680" cy="2525760"/>
          </a:xfrm>
          <a:prstGeom prst="rect">
            <a:avLst/>
          </a:prstGeom>
          <a:ln w="190500" cap="rnd">
            <a:solidFill>
              <a:srgbClr val="FFFFFF"/>
            </a:solidFill>
            <a:round/>
          </a:ln>
          <a:effectLst>
            <a:outerShdw blurRad="5004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9504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cs-CZ" sz="6000" b="0" strike="noStrike" spc="-1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Podpora asistentů pedagoga</a:t>
            </a:r>
            <a:endParaRPr lang="en-US" sz="60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/>
          </p:nvPr>
        </p:nvSpPr>
        <p:spPr>
          <a:xfrm>
            <a:off x="677159" y="2600640"/>
            <a:ext cx="9274709" cy="3440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8500" lnSpcReduction="10000"/>
          </a:bodyPr>
          <a:lstStyle/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Asistent pedagoga působí ve třídě, kde se nachází žák, který potřebuje individuální přístup a zvýšenou pozornost či pomoc. 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indent="0" algn="just">
              <a:lnSpc>
                <a:spcPct val="100000"/>
              </a:lnSpc>
              <a:spcBef>
                <a:spcPts val="1001"/>
              </a:spcBef>
              <a:buNone/>
            </a:pP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Přítomnost asistenta pedagoga ve třídě se váže na dokument z Pedagogicko-psychologické poradny. 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1800" b="0" strike="noStrike" spc="-1" dirty="0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0000"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cs-CZ" sz="4800" b="0" strike="noStrike" spc="-1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Školní poradenské pracoviště – ŠPP  </a:t>
            </a:r>
            <a:endParaRPr lang="en-US" sz="4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/>
          </p:nvPr>
        </p:nvSpPr>
        <p:spPr>
          <a:xfrm>
            <a:off x="313176" y="2107454"/>
            <a:ext cx="8671026" cy="4516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2500" lnSpcReduction="10000"/>
          </a:bodyPr>
          <a:lstStyle/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500" b="0" strike="noStrike" spc="-1" dirty="0">
                <a:solidFill>
                  <a:srgbClr val="404040"/>
                </a:solidFill>
                <a:latin typeface="Trebuchet MS"/>
                <a:ea typeface="Calibri"/>
              </a:rPr>
              <a:t>ŠPP sleduje podpůrná opatření pro žáky se speciálními vzdělávacími potřebami a vyhodnocuje jejich funkčnost.</a:t>
            </a:r>
            <a:endParaRPr lang="en-US" sz="35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500" b="0" strike="noStrike" spc="-1" dirty="0">
                <a:solidFill>
                  <a:srgbClr val="404040"/>
                </a:solidFill>
                <a:latin typeface="Trebuchet MS"/>
                <a:ea typeface="Calibri"/>
              </a:rPr>
              <a:t>Poskytuje poradenské konzultace žákům i rodičům. </a:t>
            </a:r>
            <a:endParaRPr lang="en-US" sz="35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500" b="0" strike="noStrike" spc="-1" dirty="0">
                <a:solidFill>
                  <a:srgbClr val="404040"/>
                </a:solidFill>
                <a:latin typeface="Trebuchet MS"/>
                <a:ea typeface="Calibri"/>
              </a:rPr>
              <a:t>Poskytuje podporu žákům z multikulturního prostředí, v mimořádných životních situacích, nadaným žákům.</a:t>
            </a:r>
            <a:endParaRPr lang="en-US" sz="35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500" b="0" strike="noStrike" spc="-1" dirty="0">
                <a:solidFill>
                  <a:srgbClr val="404040"/>
                </a:solidFill>
                <a:latin typeface="Trebuchet MS"/>
                <a:ea typeface="Calibri"/>
              </a:rPr>
              <a:t>Pracuje s třídními kolektivy – prevence. </a:t>
            </a:r>
            <a:endParaRPr lang="en-US" sz="3500" b="0" strike="noStrike" spc="-1" dirty="0">
              <a:solidFill>
                <a:srgbClr val="404040"/>
              </a:solidFill>
              <a:latin typeface="Trebuchet MS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1800" b="0" strike="noStrike" spc="-1" dirty="0">
              <a:solidFill>
                <a:srgbClr val="404040"/>
              </a:solidFill>
              <a:latin typeface="Trebuchet MS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1800" b="0" strike="noStrike" spc="-1" dirty="0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677160" y="61812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cs-CZ" sz="6000" b="0" strike="noStrike" spc="-1" dirty="0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Členové ŠPP </a:t>
            </a:r>
            <a:endParaRPr lang="en-US" sz="6000" b="0" strike="noStrike" spc="-1" dirty="0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/>
          </p:nvPr>
        </p:nvSpPr>
        <p:spPr>
          <a:xfrm>
            <a:off x="677160" y="2231640"/>
            <a:ext cx="8596440" cy="41270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4500"/>
          </a:bodyPr>
          <a:lstStyle/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Speciální pedagog 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Sociální pedagog 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Školní psycholog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Školní metodik prevence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Výchovný poradce 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cs-CZ" sz="6000" b="0" strike="noStrike" spc="-1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Komunikace se školou</a:t>
            </a:r>
            <a:endParaRPr lang="en-US" sz="60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/>
          </p:nvPr>
        </p:nvSpPr>
        <p:spPr>
          <a:xfrm>
            <a:off x="677160" y="2160720"/>
            <a:ext cx="8596440" cy="42984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9500"/>
          </a:bodyPr>
          <a:lstStyle/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Prostřednictvím komunikační platformy Bakaláři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 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  <a:tabLst>
                <a:tab pos="0" algn="l"/>
              </a:tabLst>
            </a:pP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Emailová komunikace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  <a:tabLst>
                <a:tab pos="0" algn="l"/>
              </a:tabLst>
            </a:pP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Webové stránky školy 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AutoShape 4"/>
          <p:cNvSpPr/>
          <p:nvPr/>
        </p:nvSpPr>
        <p:spPr>
          <a:xfrm>
            <a:off x="5943600" y="327672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1266840" y="192960"/>
            <a:ext cx="7776360" cy="10648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cs-CZ" sz="6000" b="0" strike="noStrike" spc="-1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Vize školy</a:t>
            </a:r>
            <a:endParaRPr lang="en-US" sz="6000" b="0" strike="noStrike" spc="-1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120" name="Picture 6"/>
          <p:cNvPicPr/>
          <p:nvPr/>
        </p:nvPicPr>
        <p:blipFill>
          <a:blip r:embed="rId2"/>
          <a:stretch/>
        </p:blipFill>
        <p:spPr>
          <a:xfrm>
            <a:off x="3425400" y="3279960"/>
            <a:ext cx="1498320" cy="2117880"/>
          </a:xfrm>
          <a:prstGeom prst="rect">
            <a:avLst/>
          </a:prstGeom>
          <a:ln w="0">
            <a:noFill/>
          </a:ln>
        </p:spPr>
      </p:pic>
      <p:pic>
        <p:nvPicPr>
          <p:cNvPr id="121" name="Picture 8"/>
          <p:cNvPicPr/>
          <p:nvPr/>
        </p:nvPicPr>
        <p:blipFill>
          <a:blip r:embed="rId2"/>
          <a:stretch/>
        </p:blipFill>
        <p:spPr>
          <a:xfrm>
            <a:off x="3003120" y="1329480"/>
            <a:ext cx="4109400" cy="5402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cs-CZ" sz="6000" b="0" strike="noStrike" spc="-1" dirty="0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Školní družina </a:t>
            </a:r>
            <a:endParaRPr lang="en-US" sz="6000" b="0" strike="noStrike" spc="-1" dirty="0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/>
          </p:nvPr>
        </p:nvSpPr>
        <p:spPr>
          <a:xfrm>
            <a:off x="184680" y="1694520"/>
            <a:ext cx="9088920" cy="51631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Funguje pro žáky PT – 4.tříd 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Ranní družina je otevřena do </a:t>
            </a:r>
            <a:r>
              <a:rPr lang="cs-CZ" sz="3200" b="0" u="sng" strike="noStrike" spc="-1" dirty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/>
              </a:rPr>
              <a:t>6:30 – 7:40 </a:t>
            </a: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každý den. 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Odpolední provoz školní družiny je denně do </a:t>
            </a:r>
            <a:r>
              <a:rPr lang="cs-CZ" sz="3200" b="0" u="sng" strike="noStrike" spc="-1" dirty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/>
              </a:rPr>
              <a:t>17:30</a:t>
            </a: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. 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Součástí režimu ŠD je pobyt venku.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Vyzvedávání dětí z družiny funguje přes bezpečný systém </a:t>
            </a:r>
            <a:r>
              <a:rPr lang="cs-CZ" sz="3200" b="0" strike="noStrike" spc="-1" dirty="0" err="1">
                <a:solidFill>
                  <a:srgbClr val="404040"/>
                </a:solidFill>
                <a:latin typeface="Trebuchet MS"/>
              </a:rPr>
              <a:t>BELLhop</a:t>
            </a: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.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/>
          </p:nvPr>
        </p:nvSpPr>
        <p:spPr>
          <a:xfrm>
            <a:off x="677160" y="914400"/>
            <a:ext cx="8596440" cy="51267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8500"/>
          </a:bodyPr>
          <a:lstStyle/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  <a:tabLst>
                <a:tab pos="0" algn="l"/>
              </a:tabLst>
            </a:pPr>
            <a:endParaRPr lang="cs-CZ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  <a:tabLst>
                <a:tab pos="0" algn="l"/>
              </a:tabLst>
            </a:pP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Školní družiny sídlí v 3. patře školy.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indent="0" algn="just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  <a:tabLst>
                <a:tab pos="0" algn="l"/>
              </a:tabLst>
            </a:pP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Naše družina je pro děti místem relaxace, pohody a volnočasového vzdělávání. 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4400" b="0" strike="noStrike" spc="-1" dirty="0">
              <a:solidFill>
                <a:srgbClr val="404040"/>
              </a:solidFill>
              <a:latin typeface="Trebuchet MS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1800" b="0" strike="noStrike" spc="-1" dirty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" name="PlaceHolder 1">
            <a:extLst>
              <a:ext uri="{FF2B5EF4-FFF2-40B4-BE49-F238E27FC236}">
                <a16:creationId xmlns:a16="http://schemas.microsoft.com/office/drawing/2014/main" id="{29DC54CF-DF79-4764-9896-3064DA471BE5}"/>
              </a:ext>
            </a:extLst>
          </p:cNvPr>
          <p:cNvSpPr txBox="1">
            <a:spLocks/>
          </p:cNvSpPr>
          <p:nvPr/>
        </p:nvSpPr>
        <p:spPr>
          <a:xfrm>
            <a:off x="748181" y="378661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cs-CZ" sz="6000" spc="-1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Školní družina </a:t>
            </a:r>
            <a:endParaRPr lang="en-US" sz="6000" spc="-1" dirty="0">
              <a:solidFill>
                <a:srgbClr val="000000"/>
              </a:solidFill>
              <a:latin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icture 4"/>
          <p:cNvPicPr/>
          <p:nvPr/>
        </p:nvPicPr>
        <p:blipFill>
          <a:blip r:embed="rId2"/>
          <a:stretch/>
        </p:blipFill>
        <p:spPr>
          <a:xfrm rot="655800">
            <a:off x="7818120" y="585720"/>
            <a:ext cx="3382920" cy="4510800"/>
          </a:xfrm>
          <a:prstGeom prst="rect">
            <a:avLst/>
          </a:prstGeom>
          <a:ln w="0">
            <a:noFill/>
          </a:ln>
        </p:spPr>
      </p:pic>
      <p:pic>
        <p:nvPicPr>
          <p:cNvPr id="163" name="Picture 2"/>
          <p:cNvPicPr/>
          <p:nvPr/>
        </p:nvPicPr>
        <p:blipFill>
          <a:blip r:embed="rId3"/>
          <a:stretch/>
        </p:blipFill>
        <p:spPr>
          <a:xfrm rot="20859600">
            <a:off x="679320" y="735480"/>
            <a:ext cx="5902560" cy="4426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4"/>
          <p:cNvPicPr/>
          <p:nvPr/>
        </p:nvPicPr>
        <p:blipFill>
          <a:blip r:embed="rId2"/>
          <a:stretch/>
        </p:blipFill>
        <p:spPr>
          <a:xfrm>
            <a:off x="6238440" y="1270080"/>
            <a:ext cx="3117960" cy="4157280"/>
          </a:xfrm>
          <a:prstGeom prst="rect">
            <a:avLst/>
          </a:prstGeom>
          <a:ln w="0">
            <a:noFill/>
          </a:ln>
        </p:spPr>
      </p:pic>
      <p:pic>
        <p:nvPicPr>
          <p:cNvPr id="165" name="Picture 2"/>
          <p:cNvPicPr/>
          <p:nvPr/>
        </p:nvPicPr>
        <p:blipFill>
          <a:blip r:embed="rId3"/>
          <a:stretch/>
        </p:blipFill>
        <p:spPr>
          <a:xfrm>
            <a:off x="822240" y="275760"/>
            <a:ext cx="4615560" cy="6154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7826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0000"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cs-CZ" sz="6000" b="0" strike="noStrike" spc="-1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Kroužky </a:t>
            </a:r>
            <a:endParaRPr lang="en-US" sz="60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/>
          </p:nvPr>
        </p:nvSpPr>
        <p:spPr>
          <a:xfrm>
            <a:off x="677160" y="1627560"/>
            <a:ext cx="9123788" cy="44136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Škola nabízí širokou škálu kroužků, které vedou externí lektoři či naši pedagogičtí pracovníci. 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  <a:tabLst>
                <a:tab pos="0" algn="l"/>
              </a:tabLst>
            </a:pP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Kroužky probíhají od října do května. 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  <a:tabLst>
                <a:tab pos="0" algn="l"/>
              </a:tabLst>
            </a:pP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Aktuální nabídka kroužků: </a:t>
            </a:r>
            <a:r>
              <a:rPr lang="cs-CZ" sz="3200" b="0" strike="noStrike" spc="-1" dirty="0" err="1">
                <a:solidFill>
                  <a:srgbClr val="404040"/>
                </a:solidFill>
                <a:latin typeface="Trebuchet MS"/>
              </a:rPr>
              <a:t>Cukrařinky</a:t>
            </a: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, Španělština, Angličtina, Dramatický kroužek, Fotbal, Lego kroužek, </a:t>
            </a:r>
            <a:r>
              <a:rPr lang="cs-CZ" sz="3200" b="0" strike="noStrike" spc="-1" dirty="0" err="1">
                <a:solidFill>
                  <a:srgbClr val="404040"/>
                </a:solidFill>
                <a:latin typeface="Trebuchet MS"/>
              </a:rPr>
              <a:t>Pokékroužek</a:t>
            </a: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, Judo, Aerobik, Veselá věda 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9169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0000"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cs-CZ" sz="6000" b="0" strike="noStrike" spc="-1" dirty="0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Školní knihovna </a:t>
            </a:r>
            <a:endParaRPr lang="en-US" sz="6000" b="0" strike="noStrike" spc="-1" dirty="0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/>
          </p:nvPr>
        </p:nvSpPr>
        <p:spPr>
          <a:xfrm>
            <a:off x="677160" y="1854000"/>
            <a:ext cx="8596440" cy="4588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Školní knihovna slouží pro všechny žáky zdarma.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  <a:tabLst>
                <a:tab pos="0" algn="l"/>
              </a:tabLst>
            </a:pP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V knihovně si žáci mohou nejen zapůjčit knihu, ale též si zde mohou zahrát společenské hry, relaxovat, trávit volný čas.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  <a:tabLst>
                <a:tab pos="0" algn="l"/>
              </a:tabLst>
            </a:pP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Nabídku knih pravidelně doplňujeme ve spolupráci s žáky tak, aby pro ně byla lákavá.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9169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0000"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cs-CZ" sz="6000" b="0" strike="noStrike" spc="-1" dirty="0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Školní knihovna </a:t>
            </a:r>
            <a:endParaRPr lang="en-US" sz="6000" b="0" strike="noStrike" spc="-1" dirty="0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/>
          </p:nvPr>
        </p:nvSpPr>
        <p:spPr>
          <a:xfrm>
            <a:off x="677160" y="1854000"/>
            <a:ext cx="8596440" cy="4588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  <a:tabLst>
                <a:tab pos="0" algn="l"/>
              </a:tabLst>
            </a:pP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Knihovna se využívá i ve výuce ČJ. </a:t>
            </a: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  <a:tabLst>
                <a:tab pos="0" algn="l"/>
              </a:tabLst>
            </a:pP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  <a:tabLst>
                <a:tab pos="0" algn="l"/>
              </a:tabLst>
            </a:pP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Knihovna je otevřena </a:t>
            </a:r>
            <a:r>
              <a:rPr lang="cs-CZ" sz="3200" b="0" u="sng" strike="noStrike" spc="-1" dirty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/>
              </a:rPr>
              <a:t>od pondělí do čtvrtka</a:t>
            </a: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. 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38450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Zástupný obsah 4"/>
          <p:cNvPicPr/>
          <p:nvPr/>
        </p:nvPicPr>
        <p:blipFill>
          <a:blip r:embed="rId2"/>
          <a:stretch/>
        </p:blipFill>
        <p:spPr>
          <a:xfrm>
            <a:off x="325800" y="1488240"/>
            <a:ext cx="5183640" cy="3881160"/>
          </a:xfrm>
          <a:prstGeom prst="rect">
            <a:avLst/>
          </a:prstGeom>
          <a:ln w="0">
            <a:noFill/>
          </a:ln>
        </p:spPr>
      </p:pic>
      <p:pic>
        <p:nvPicPr>
          <p:cNvPr id="171" name="Obrázek 6"/>
          <p:cNvPicPr/>
          <p:nvPr/>
        </p:nvPicPr>
        <p:blipFill>
          <a:blip r:embed="rId3"/>
          <a:stretch/>
        </p:blipFill>
        <p:spPr>
          <a:xfrm>
            <a:off x="6275880" y="1488240"/>
            <a:ext cx="5306040" cy="3972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cs-CZ" sz="6000" b="0" strike="noStrike" spc="-1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Školní jídelna </a:t>
            </a:r>
            <a:endParaRPr lang="en-US" sz="60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/>
          </p:nvPr>
        </p:nvSpPr>
        <p:spPr>
          <a:xfrm>
            <a:off x="677160" y="1736640"/>
            <a:ext cx="8751600" cy="4511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8500"/>
          </a:bodyPr>
          <a:lstStyle/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500" b="0" strike="noStrike" spc="-1" dirty="0">
                <a:solidFill>
                  <a:srgbClr val="404040"/>
                </a:solidFill>
                <a:latin typeface="Trebuchet MS"/>
              </a:rPr>
              <a:t>Jídelna se nachází v suterénu školy.</a:t>
            </a:r>
            <a:endParaRPr lang="en-US" sz="3500" b="0" strike="noStrike" spc="-1" dirty="0">
              <a:solidFill>
                <a:srgbClr val="404040"/>
              </a:solidFill>
              <a:latin typeface="Trebuchet MS"/>
            </a:endParaRPr>
          </a:p>
          <a:p>
            <a:pPr indent="0" algn="just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35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  <a:tabLst>
                <a:tab pos="0" algn="l"/>
              </a:tabLst>
            </a:pPr>
            <a:r>
              <a:rPr lang="cs-CZ" sz="3500" b="0" strike="noStrike" spc="-1" dirty="0">
                <a:solidFill>
                  <a:srgbClr val="404040"/>
                </a:solidFill>
                <a:latin typeface="Trebuchet MS"/>
              </a:rPr>
              <a:t>Žáci si mohou vybrat ze dvou jídel denně.</a:t>
            </a:r>
            <a:endParaRPr lang="en-US" sz="3500" b="0" strike="noStrike" spc="-1" dirty="0">
              <a:solidFill>
                <a:srgbClr val="404040"/>
              </a:solidFill>
              <a:latin typeface="Trebuchet MS"/>
            </a:endParaRPr>
          </a:p>
          <a:p>
            <a:pPr indent="0" algn="just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35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  <a:tabLst>
                <a:tab pos="0" algn="l"/>
              </a:tabLst>
            </a:pPr>
            <a:r>
              <a:rPr lang="cs-CZ" sz="3500" b="0" strike="noStrike" spc="-1" dirty="0">
                <a:solidFill>
                  <a:srgbClr val="404040"/>
                </a:solidFill>
                <a:latin typeface="Trebuchet MS"/>
              </a:rPr>
              <a:t>Výdejní doba obědů je </a:t>
            </a:r>
            <a:r>
              <a:rPr lang="cs-CZ" sz="3500" b="0" u="sng" strike="noStrike" spc="-1" dirty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/>
              </a:rPr>
              <a:t>do 14 hodin</a:t>
            </a:r>
            <a:r>
              <a:rPr lang="cs-CZ" sz="3500" b="0" strike="noStrike" spc="-1" dirty="0">
                <a:solidFill>
                  <a:srgbClr val="404040"/>
                </a:solidFill>
                <a:latin typeface="Trebuchet MS"/>
              </a:rPr>
              <a:t>. </a:t>
            </a:r>
            <a:endParaRPr lang="en-US" sz="3500" b="0" strike="noStrike" spc="-1" dirty="0">
              <a:solidFill>
                <a:srgbClr val="404040"/>
              </a:solidFill>
              <a:latin typeface="Trebuchet MS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1800" b="0" strike="noStrike" spc="-1" dirty="0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Picture 2" descr="Popis není dostupný."/>
          <p:cNvPicPr/>
          <p:nvPr/>
        </p:nvPicPr>
        <p:blipFill>
          <a:blip r:embed="rId2"/>
          <a:stretch/>
        </p:blipFill>
        <p:spPr>
          <a:xfrm>
            <a:off x="243360" y="184680"/>
            <a:ext cx="5971680" cy="4470840"/>
          </a:xfrm>
          <a:prstGeom prst="rect">
            <a:avLst/>
          </a:prstGeom>
          <a:ln w="0">
            <a:noFill/>
          </a:ln>
        </p:spPr>
      </p:pic>
      <p:pic>
        <p:nvPicPr>
          <p:cNvPr id="175" name="Picture 4" descr="Popis není dostupný."/>
          <p:cNvPicPr/>
          <p:nvPr/>
        </p:nvPicPr>
        <p:blipFill>
          <a:blip r:embed="rId3"/>
          <a:stretch/>
        </p:blipFill>
        <p:spPr>
          <a:xfrm>
            <a:off x="6595200" y="2512800"/>
            <a:ext cx="5183640" cy="3881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cs-CZ" sz="6000" b="0" strike="noStrike" spc="-1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Něco málo o škole… </a:t>
            </a:r>
            <a:endParaRPr lang="en-US" sz="60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/>
          </p:nvPr>
        </p:nvSpPr>
        <p:spPr>
          <a:xfrm>
            <a:off x="677160" y="2160720"/>
            <a:ext cx="9145800" cy="46969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Naše škola má přes 500 žáků.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  <a:tabLst>
                <a:tab pos="0" algn="l"/>
              </a:tabLst>
            </a:pP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24 tříd 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  <a:tabLst>
                <a:tab pos="0" algn="l"/>
              </a:tabLst>
            </a:pP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Součástí školy je školní družina, jídelna a knihovna.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1800" b="0" strike="noStrike" spc="-1" dirty="0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cs-CZ" sz="6000" b="0" strike="noStrike" spc="-1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Školní projekty </a:t>
            </a:r>
            <a:endParaRPr lang="en-US" sz="6000" b="0" strike="noStrike" spc="-1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177" name="Picture 4" descr="Školní projekty | ZŠ a MŠ Milénova"/>
          <p:cNvPicPr/>
          <p:nvPr/>
        </p:nvPicPr>
        <p:blipFill>
          <a:blip r:embed="rId2"/>
          <a:stretch/>
        </p:blipFill>
        <p:spPr>
          <a:xfrm>
            <a:off x="1249920" y="1841760"/>
            <a:ext cx="7878240" cy="4315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cs-CZ" sz="6000" b="0" strike="noStrike" spc="-1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Žákovský parlament - ŽP</a:t>
            </a:r>
            <a:endParaRPr lang="en-US" sz="60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677160" y="2160720"/>
            <a:ext cx="8596440" cy="4364367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ŽP byl založen za účelem zvýšení vlivu žáků na dění ve škole, posiluje občanské kompetence a posiluje demokratický charakter školy. 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Koordinátorky ŽP se s dětmi pravidelně scházejí a pracují na změnách ve škole. 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Žákovský parlament je složen vždy ze dvou zástupců žáků z řad 3.-9. tříd 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181" name="Zástupný obsah 4"/>
          <p:cNvPicPr/>
          <p:nvPr/>
        </p:nvPicPr>
        <p:blipFill>
          <a:blip r:embed="rId2"/>
          <a:stretch/>
        </p:blipFill>
        <p:spPr>
          <a:xfrm>
            <a:off x="300960" y="231120"/>
            <a:ext cx="6074280" cy="3416760"/>
          </a:xfrm>
          <a:prstGeom prst="rect">
            <a:avLst/>
          </a:prstGeom>
          <a:ln w="0">
            <a:noFill/>
          </a:ln>
        </p:spPr>
      </p:pic>
      <p:pic>
        <p:nvPicPr>
          <p:cNvPr id="182" name="Obrázek 6"/>
          <p:cNvPicPr/>
          <p:nvPr/>
        </p:nvPicPr>
        <p:blipFill>
          <a:blip r:embed="rId3"/>
          <a:stretch/>
        </p:blipFill>
        <p:spPr>
          <a:xfrm>
            <a:off x="6477120" y="383760"/>
            <a:ext cx="5413320" cy="3044880"/>
          </a:xfrm>
          <a:prstGeom prst="rect">
            <a:avLst/>
          </a:prstGeom>
          <a:ln w="0">
            <a:noFill/>
          </a:ln>
        </p:spPr>
      </p:pic>
      <p:pic>
        <p:nvPicPr>
          <p:cNvPr id="183" name="Obrázek 8"/>
          <p:cNvPicPr/>
          <p:nvPr/>
        </p:nvPicPr>
        <p:blipFill>
          <a:blip r:embed="rId4"/>
          <a:stretch/>
        </p:blipFill>
        <p:spPr>
          <a:xfrm>
            <a:off x="3425400" y="3754440"/>
            <a:ext cx="5131080" cy="2886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cs-CZ" sz="6000" b="0" strike="noStrike" spc="-1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Parťáci </a:t>
            </a:r>
            <a:endParaRPr lang="en-US" sz="60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/>
          </p:nvPr>
        </p:nvSpPr>
        <p:spPr>
          <a:xfrm>
            <a:off x="677160" y="1711440"/>
            <a:ext cx="8596440" cy="45367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Projekt Parťáci je vrstevnický projekt, v němž se starší žáci věnují mladším a podnikají společně různé akce. 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indent="0" algn="just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  <a:tabLst>
                <a:tab pos="0" algn="l"/>
              </a:tabLst>
            </a:pP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Páťáci jsou oporou prvňákům. </a:t>
            </a: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  <a:tabLst>
                <a:tab pos="0" algn="l"/>
              </a:tabLst>
            </a:pP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  <a:tabLst>
                <a:tab pos="0" algn="l"/>
              </a:tabLst>
            </a:pP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Deváťáci jsou oporou šesťákům.</a:t>
            </a:r>
            <a:r>
              <a:rPr lang="cs-CZ" sz="4000" b="0" strike="noStrike" spc="-1" dirty="0">
                <a:solidFill>
                  <a:srgbClr val="404040"/>
                </a:solidFill>
                <a:latin typeface="Trebuchet MS"/>
              </a:rPr>
              <a:t> </a:t>
            </a:r>
            <a:endParaRPr lang="en-US" sz="4000" b="0" strike="noStrike" spc="-1" dirty="0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icture 6"/>
          <p:cNvPicPr/>
          <p:nvPr/>
        </p:nvPicPr>
        <p:blipFill>
          <a:blip r:embed="rId2"/>
          <a:stretch/>
        </p:blipFill>
        <p:spPr>
          <a:xfrm>
            <a:off x="4731480" y="418320"/>
            <a:ext cx="6021000" cy="6021000"/>
          </a:xfrm>
          <a:prstGeom prst="rect">
            <a:avLst/>
          </a:prstGeom>
          <a:ln w="0">
            <a:noFill/>
          </a:ln>
        </p:spPr>
      </p:pic>
      <p:pic>
        <p:nvPicPr>
          <p:cNvPr id="187" name="Picture 2"/>
          <p:cNvPicPr/>
          <p:nvPr/>
        </p:nvPicPr>
        <p:blipFill>
          <a:blip r:embed="rId3"/>
          <a:stretch/>
        </p:blipFill>
        <p:spPr>
          <a:xfrm>
            <a:off x="461520" y="342720"/>
            <a:ext cx="3799800" cy="5066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cs-CZ" sz="3600" b="0" strike="noStrike" spc="-1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Dobrovolnictví – nadační fond Agora 7 </a:t>
            </a:r>
            <a:endParaRPr lang="en-US" sz="36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/>
          </p:nvPr>
        </p:nvSpPr>
        <p:spPr>
          <a:xfrm>
            <a:off x="677160" y="1509840"/>
            <a:ext cx="9425628" cy="52513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Žáci se pravidelně zapojují do dobrovolnických projektů – v rámci třídy i samostatně. 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Úklid okolí školy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Návštěva domovů pro seniory z Prahy 7 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Starší děti čtou mladším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Programy v MŠ sv. Klimenta 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Péče o záhony v zahradě </a:t>
            </a:r>
            <a:r>
              <a:rPr lang="cs-CZ" sz="3200" b="0" strike="noStrike" spc="-1" dirty="0" err="1">
                <a:solidFill>
                  <a:srgbClr val="404040"/>
                </a:solidFill>
                <a:latin typeface="Trebuchet MS"/>
              </a:rPr>
              <a:t>Botanicula</a:t>
            </a: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 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Třídění ovoce pro seniory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Pomoc v Národní galerii 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icture 4"/>
          <p:cNvPicPr/>
          <p:nvPr/>
        </p:nvPicPr>
        <p:blipFill>
          <a:blip r:embed="rId2"/>
          <a:stretch/>
        </p:blipFill>
        <p:spPr>
          <a:xfrm>
            <a:off x="1609920" y="75600"/>
            <a:ext cx="6857640" cy="6857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icture 6"/>
          <p:cNvPicPr/>
          <p:nvPr/>
        </p:nvPicPr>
        <p:blipFill>
          <a:blip r:embed="rId2"/>
          <a:stretch/>
        </p:blipFill>
        <p:spPr>
          <a:xfrm>
            <a:off x="5802840" y="2563200"/>
            <a:ext cx="5175000" cy="3881160"/>
          </a:xfrm>
          <a:prstGeom prst="rect">
            <a:avLst/>
          </a:prstGeom>
          <a:ln w="0">
            <a:noFill/>
          </a:ln>
        </p:spPr>
      </p:pic>
      <p:pic>
        <p:nvPicPr>
          <p:cNvPr id="192" name="Picture 2"/>
          <p:cNvPicPr/>
          <p:nvPr/>
        </p:nvPicPr>
        <p:blipFill>
          <a:blip r:embed="rId3"/>
          <a:stretch/>
        </p:blipFill>
        <p:spPr>
          <a:xfrm>
            <a:off x="204120" y="81720"/>
            <a:ext cx="5357520" cy="3013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4"/>
          <p:cNvPicPr/>
          <p:nvPr/>
        </p:nvPicPr>
        <p:blipFill>
          <a:blip r:embed="rId2"/>
          <a:stretch/>
        </p:blipFill>
        <p:spPr>
          <a:xfrm>
            <a:off x="5736600" y="471240"/>
            <a:ext cx="5904000" cy="590400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2"/>
          <p:cNvPicPr/>
          <p:nvPr/>
        </p:nvPicPr>
        <p:blipFill>
          <a:blip r:embed="rId3"/>
          <a:stretch/>
        </p:blipFill>
        <p:spPr>
          <a:xfrm>
            <a:off x="275760" y="781200"/>
            <a:ext cx="5284080" cy="5284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cs-CZ" sz="3600" b="0" strike="noStrike" spc="-1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DofE, Mini DofE  </a:t>
            </a:r>
            <a:endParaRPr lang="en-US" sz="36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/>
          </p:nvPr>
        </p:nvSpPr>
        <p:spPr>
          <a:xfrm>
            <a:off x="677159" y="1618920"/>
            <a:ext cx="9354607" cy="50127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200" b="0" strike="noStrike" spc="-1" dirty="0">
                <a:solidFill>
                  <a:srgbClr val="000000"/>
                </a:solidFill>
                <a:latin typeface="Trebuchet MS"/>
              </a:rPr>
              <a:t>Program </a:t>
            </a:r>
            <a:r>
              <a:rPr lang="cs-CZ" sz="3200" b="0" strike="noStrike" spc="-1" dirty="0" err="1">
                <a:solidFill>
                  <a:srgbClr val="000000"/>
                </a:solidFill>
                <a:latin typeface="Trebuchet MS"/>
              </a:rPr>
              <a:t>DofE</a:t>
            </a:r>
            <a:r>
              <a:rPr lang="cs-CZ" sz="3200" b="0" strike="noStrike" spc="-1" dirty="0">
                <a:solidFill>
                  <a:srgbClr val="000000"/>
                </a:solidFill>
                <a:latin typeface="Trebuchet MS"/>
              </a:rPr>
              <a:t> má záštitu britské královské rodiny.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200" b="0" strike="noStrike" spc="-1" dirty="0">
                <a:solidFill>
                  <a:srgbClr val="000000"/>
                </a:solidFill>
                <a:latin typeface="Trebuchet MS"/>
              </a:rPr>
              <a:t>Tento program motivuje studenty ve věku 14-24 let k celkovému osobnostnímu rozvoji.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200" b="0" strike="noStrike" spc="-1" dirty="0">
                <a:solidFill>
                  <a:srgbClr val="000000"/>
                </a:solidFill>
                <a:latin typeface="Trebuchet MS"/>
              </a:rPr>
              <a:t>Program Mini </a:t>
            </a:r>
            <a:r>
              <a:rPr lang="cs-CZ" sz="3200" b="0" strike="noStrike" spc="-1" dirty="0" err="1">
                <a:solidFill>
                  <a:srgbClr val="000000"/>
                </a:solidFill>
                <a:latin typeface="Trebuchet MS"/>
              </a:rPr>
              <a:t>DofE</a:t>
            </a:r>
            <a:r>
              <a:rPr lang="cs-CZ" sz="3200" b="0" strike="noStrike" spc="-1" dirty="0">
                <a:solidFill>
                  <a:srgbClr val="000000"/>
                </a:solidFill>
                <a:latin typeface="Trebuchet MS"/>
              </a:rPr>
              <a:t> je pro žáky 6-13 let. 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200" b="0" strike="noStrike" spc="-1" dirty="0">
                <a:solidFill>
                  <a:srgbClr val="000000"/>
                </a:solidFill>
                <a:latin typeface="Trebuchet MS"/>
              </a:rPr>
              <a:t>Dítě, které se přihlásí do Mini </a:t>
            </a:r>
            <a:r>
              <a:rPr lang="cs-CZ" sz="3200" b="0" strike="noStrike" spc="-1" dirty="0" err="1">
                <a:solidFill>
                  <a:srgbClr val="000000"/>
                </a:solidFill>
                <a:latin typeface="Trebuchet MS"/>
              </a:rPr>
              <a:t>DofE</a:t>
            </a:r>
            <a:r>
              <a:rPr lang="cs-CZ" sz="3200" b="0" strike="noStrike" spc="-1" dirty="0">
                <a:solidFill>
                  <a:srgbClr val="000000"/>
                </a:solidFill>
                <a:latin typeface="Trebuchet MS"/>
              </a:rPr>
              <a:t>, si určí na každý měsíc výzvy, které chce zdolat, a to v těchto oblastech: </a:t>
            </a:r>
            <a:r>
              <a:rPr lang="cs-CZ" sz="3200" b="1" u="sng" strike="noStrike" spc="-1" dirty="0">
                <a:solidFill>
                  <a:srgbClr val="000000"/>
                </a:solidFill>
                <a:uFillTx/>
                <a:latin typeface="Trebuchet MS"/>
              </a:rPr>
              <a:t>dobrovolnictví, dovednost, sport.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cs-CZ" sz="6000" b="0" strike="noStrike" spc="-1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Okolí školy </a:t>
            </a:r>
            <a:endParaRPr lang="en-US" sz="60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/>
          </p:nvPr>
        </p:nvSpPr>
        <p:spPr>
          <a:xfrm>
            <a:off x="677160" y="2160720"/>
            <a:ext cx="8743320" cy="4087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5000"/>
          </a:bodyPr>
          <a:lstStyle/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700" b="0" strike="noStrike" spc="-1" dirty="0">
                <a:solidFill>
                  <a:srgbClr val="404040"/>
                </a:solidFill>
                <a:latin typeface="Trebuchet MS"/>
              </a:rPr>
              <a:t>V přední části školy se nachází venkovní učebna. </a:t>
            </a:r>
            <a:endParaRPr lang="en-US" sz="3700" b="0" strike="noStrike" spc="-1" dirty="0">
              <a:solidFill>
                <a:srgbClr val="404040"/>
              </a:solidFill>
              <a:latin typeface="Trebuchet MS"/>
            </a:endParaRPr>
          </a:p>
          <a:p>
            <a:pPr indent="0" algn="just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37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  <a:tabLst>
                <a:tab pos="0" algn="l"/>
              </a:tabLst>
            </a:pPr>
            <a:r>
              <a:rPr lang="cs-CZ" sz="3700" b="0" strike="noStrike" spc="-1" dirty="0">
                <a:solidFill>
                  <a:srgbClr val="404040"/>
                </a:solidFill>
                <a:latin typeface="Trebuchet MS"/>
              </a:rPr>
              <a:t>V zadní části školy je sportoviště, které mohou žáci využívat i během velké přestávky. Oblíbený mezi dětmi je i vnitroblok. </a:t>
            </a:r>
            <a:endParaRPr lang="en-US" sz="3700" b="0" strike="noStrike" spc="-1" dirty="0">
              <a:solidFill>
                <a:srgbClr val="404040"/>
              </a:solidFill>
              <a:latin typeface="Trebuchet MS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4400" b="0" strike="noStrike" spc="-1" dirty="0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Zástupný obsah 4"/>
          <p:cNvPicPr/>
          <p:nvPr/>
        </p:nvPicPr>
        <p:blipFill>
          <a:blip r:embed="rId2"/>
          <a:stretch/>
        </p:blipFill>
        <p:spPr>
          <a:xfrm>
            <a:off x="458640" y="499680"/>
            <a:ext cx="3198600" cy="4265280"/>
          </a:xfrm>
          <a:prstGeom prst="rect">
            <a:avLst/>
          </a:prstGeom>
          <a:ln w="0">
            <a:noFill/>
          </a:ln>
        </p:spPr>
      </p:pic>
      <p:pic>
        <p:nvPicPr>
          <p:cNvPr id="198" name="Obrázek 6"/>
          <p:cNvPicPr/>
          <p:nvPr/>
        </p:nvPicPr>
        <p:blipFill>
          <a:blip r:embed="rId3"/>
          <a:stretch/>
        </p:blipFill>
        <p:spPr>
          <a:xfrm>
            <a:off x="6971760" y="318960"/>
            <a:ext cx="4761720" cy="3565080"/>
          </a:xfrm>
          <a:prstGeom prst="rect">
            <a:avLst/>
          </a:prstGeom>
          <a:ln w="0">
            <a:noFill/>
          </a:ln>
        </p:spPr>
      </p:pic>
      <p:pic>
        <p:nvPicPr>
          <p:cNvPr id="199" name="Obrázek 8"/>
          <p:cNvPicPr/>
          <p:nvPr/>
        </p:nvPicPr>
        <p:blipFill>
          <a:blip r:embed="rId4"/>
          <a:stretch/>
        </p:blipFill>
        <p:spPr>
          <a:xfrm>
            <a:off x="3715200" y="2101320"/>
            <a:ext cx="3198600" cy="4265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cs-CZ" sz="3600" b="0" strike="noStrike" spc="-1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Spolek rodičů při ZŠ T.G. Masaryka,P7</a:t>
            </a:r>
            <a:endParaRPr lang="en-US" sz="36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/>
          </p:nvPr>
        </p:nvSpPr>
        <p:spPr>
          <a:xfrm>
            <a:off x="677160" y="1551960"/>
            <a:ext cx="8596440" cy="4588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6000" lnSpcReduction="10000"/>
          </a:bodyPr>
          <a:lstStyle/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300" b="0" strike="noStrike" spc="-1" dirty="0">
                <a:solidFill>
                  <a:srgbClr val="404040"/>
                </a:solidFill>
                <a:latin typeface="Trebuchet MS"/>
              </a:rPr>
              <a:t>Spolek rodičů je nezávislé, nevládní a dobrovolné společenství, které pomáhá škole v jejím rozvoji a snaží se sbližovat místní komunitu prostřednictvím akcí. </a:t>
            </a:r>
            <a:endParaRPr lang="en-US" sz="3300" b="0" strike="noStrike" spc="-1" dirty="0">
              <a:solidFill>
                <a:srgbClr val="404040"/>
              </a:solidFill>
              <a:latin typeface="Trebuchet MS"/>
            </a:endParaRPr>
          </a:p>
          <a:p>
            <a:pPr indent="0" algn="just">
              <a:lnSpc>
                <a:spcPct val="100000"/>
              </a:lnSpc>
              <a:spcBef>
                <a:spcPts val="1001"/>
              </a:spcBef>
              <a:buNone/>
            </a:pPr>
            <a:endParaRPr lang="en-US" sz="33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300" b="0" strike="noStrike" spc="-1" dirty="0">
                <a:solidFill>
                  <a:srgbClr val="404040"/>
                </a:solidFill>
                <a:latin typeface="Trebuchet MS"/>
              </a:rPr>
              <a:t>Vybírá členské příspěvky, organizuje ročně např. rodičovské kavárny, rozsvícení vánočního stromečku, karneval, soutěž z Pera a palety aj. </a:t>
            </a:r>
            <a:endParaRPr lang="en-US" sz="3300" b="0" strike="noStrike" spc="-1" dirty="0">
              <a:solidFill>
                <a:srgbClr val="404040"/>
              </a:solidFill>
              <a:latin typeface="Trebuchet MS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</a:pP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1800" b="0" strike="noStrike" spc="-1" dirty="0">
              <a:solidFill>
                <a:srgbClr val="404040"/>
              </a:solidFill>
              <a:latin typeface="Trebuchet MS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1800" b="0" strike="noStrike" spc="-1" dirty="0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icture 6"/>
          <p:cNvPicPr/>
          <p:nvPr/>
        </p:nvPicPr>
        <p:blipFill>
          <a:blip r:embed="rId2"/>
          <a:stretch/>
        </p:blipFill>
        <p:spPr>
          <a:xfrm>
            <a:off x="6095880" y="687240"/>
            <a:ext cx="5056200" cy="423972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2"/>
          <p:cNvPicPr/>
          <p:nvPr/>
        </p:nvPicPr>
        <p:blipFill>
          <a:blip r:embed="rId3"/>
          <a:stretch/>
        </p:blipFill>
        <p:spPr>
          <a:xfrm>
            <a:off x="366480" y="266400"/>
            <a:ext cx="4979880" cy="373500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8"/>
          <p:cNvPicPr/>
          <p:nvPr/>
        </p:nvPicPr>
        <p:blipFill>
          <a:blip r:embed="rId4"/>
          <a:stretch/>
        </p:blipFill>
        <p:spPr>
          <a:xfrm>
            <a:off x="2642400" y="4200480"/>
            <a:ext cx="3179160" cy="2384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cs-CZ" sz="5400" b="0" strike="noStrike" spc="-1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Pravidelné roční akce školy </a:t>
            </a:r>
            <a:endParaRPr lang="en-US" sz="54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/>
          </p:nvPr>
        </p:nvSpPr>
        <p:spPr>
          <a:xfrm>
            <a:off x="677160" y="1736640"/>
            <a:ext cx="8596440" cy="4304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0500" lnSpcReduction="10000"/>
          </a:bodyPr>
          <a:lstStyle/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300" b="0" strike="noStrike" spc="-1" dirty="0">
                <a:solidFill>
                  <a:srgbClr val="404040"/>
                </a:solidFill>
                <a:latin typeface="Trebuchet MS"/>
              </a:rPr>
              <a:t>Halloween, Valentýnská pošta </a:t>
            </a:r>
            <a:endParaRPr lang="en-US" sz="33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300" b="0" strike="noStrike" spc="-1" dirty="0">
                <a:solidFill>
                  <a:srgbClr val="404040"/>
                </a:solidFill>
                <a:latin typeface="Trebuchet MS"/>
              </a:rPr>
              <a:t>Mikuláš, Vánoční jarmark , Tříkrálová sbírka </a:t>
            </a:r>
            <a:endParaRPr lang="en-US" sz="33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300" b="0" strike="noStrike" spc="-1" dirty="0">
                <a:solidFill>
                  <a:srgbClr val="404040"/>
                </a:solidFill>
                <a:latin typeface="Trebuchet MS"/>
              </a:rPr>
              <a:t>Den otevřených dveří </a:t>
            </a:r>
            <a:endParaRPr lang="en-US" sz="33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300" b="0" strike="noStrike" spc="-1" dirty="0">
                <a:solidFill>
                  <a:srgbClr val="404040"/>
                </a:solidFill>
                <a:latin typeface="Trebuchet MS"/>
              </a:rPr>
              <a:t>Anglické/německé olympiády </a:t>
            </a:r>
            <a:endParaRPr lang="en-US" sz="33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300" b="0" strike="noStrike" spc="-1" dirty="0">
                <a:solidFill>
                  <a:srgbClr val="404040"/>
                </a:solidFill>
                <a:latin typeface="Trebuchet MS"/>
              </a:rPr>
              <a:t>Recitační soutěže </a:t>
            </a:r>
            <a:endParaRPr lang="en-US" sz="33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300" b="0" strike="noStrike" spc="-1" dirty="0">
                <a:solidFill>
                  <a:srgbClr val="404040"/>
                </a:solidFill>
                <a:latin typeface="Trebuchet MS"/>
              </a:rPr>
              <a:t>Barevný den</a:t>
            </a:r>
            <a:endParaRPr lang="en-US" sz="33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300" b="0" strike="noStrike" spc="-1" dirty="0">
                <a:solidFill>
                  <a:srgbClr val="404040"/>
                </a:solidFill>
                <a:latin typeface="Trebuchet MS"/>
              </a:rPr>
              <a:t>Pochod TGM </a:t>
            </a:r>
            <a:endParaRPr lang="en-US" sz="33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300" b="0" strike="noStrike" spc="-1" dirty="0">
                <a:solidFill>
                  <a:srgbClr val="404040"/>
                </a:solidFill>
                <a:latin typeface="Trebuchet MS"/>
              </a:rPr>
              <a:t>Den dětí, Den věnovaný určité národnosti</a:t>
            </a:r>
            <a:endParaRPr lang="en-US" sz="3300" b="0" strike="noStrike" spc="-1" dirty="0">
              <a:solidFill>
                <a:srgbClr val="404040"/>
              </a:solidFill>
              <a:latin typeface="Trebuchet MS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</a:pPr>
            <a:endParaRPr lang="en-US" sz="2800" b="0" strike="noStrike" spc="-1" dirty="0">
              <a:solidFill>
                <a:srgbClr val="404040"/>
              </a:solidFill>
              <a:latin typeface="Trebuchet MS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1800" b="0" strike="noStrike" spc="-1" dirty="0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icture 2"/>
          <p:cNvPicPr/>
          <p:nvPr/>
        </p:nvPicPr>
        <p:blipFill>
          <a:blip r:embed="rId2"/>
          <a:stretch/>
        </p:blipFill>
        <p:spPr>
          <a:xfrm rot="20820600">
            <a:off x="478800" y="801720"/>
            <a:ext cx="4809240" cy="480924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4"/>
          <p:cNvPicPr/>
          <p:nvPr/>
        </p:nvPicPr>
        <p:blipFill>
          <a:blip r:embed="rId3"/>
          <a:stretch/>
        </p:blipFill>
        <p:spPr>
          <a:xfrm rot="826200">
            <a:off x="5590440" y="1632960"/>
            <a:ext cx="5155920" cy="4546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2"/>
          <p:cNvPicPr/>
          <p:nvPr/>
        </p:nvPicPr>
        <p:blipFill>
          <a:blip r:embed="rId2"/>
          <a:stretch/>
        </p:blipFill>
        <p:spPr>
          <a:xfrm rot="21009000">
            <a:off x="626760" y="700560"/>
            <a:ext cx="5175000" cy="3881160"/>
          </a:xfrm>
          <a:prstGeom prst="rect">
            <a:avLst/>
          </a:prstGeom>
          <a:ln w="0">
            <a:noFill/>
          </a:ln>
        </p:spPr>
      </p:pic>
      <p:pic>
        <p:nvPicPr>
          <p:cNvPr id="210" name="Picture 4"/>
          <p:cNvPicPr/>
          <p:nvPr/>
        </p:nvPicPr>
        <p:blipFill>
          <a:blip r:embed="rId3"/>
          <a:stretch/>
        </p:blipFill>
        <p:spPr>
          <a:xfrm rot="853800">
            <a:off x="6694200" y="905760"/>
            <a:ext cx="4023360" cy="5364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Picture 2"/>
          <p:cNvPicPr/>
          <p:nvPr/>
        </p:nvPicPr>
        <p:blipFill>
          <a:blip r:embed="rId2"/>
          <a:stretch/>
        </p:blipFill>
        <p:spPr>
          <a:xfrm>
            <a:off x="2055240" y="310680"/>
            <a:ext cx="6236280" cy="6236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cs-CZ" sz="4000" b="0" strike="noStrike" spc="-1" dirty="0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Časté dotazy zákonných zástupců</a:t>
            </a:r>
            <a:endParaRPr lang="en-US" sz="4000" b="0" strike="noStrike" spc="-1" dirty="0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/>
          </p:nvPr>
        </p:nvSpPr>
        <p:spPr>
          <a:xfrm>
            <a:off x="677160" y="1728000"/>
            <a:ext cx="8596440" cy="43128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200" b="0" i="1" strike="noStrike" spc="-1" dirty="0">
                <a:solidFill>
                  <a:srgbClr val="404040"/>
                </a:solidFill>
                <a:latin typeface="Trebuchet MS"/>
              </a:rPr>
              <a:t>Jak často dostane dítě domácí úkol? 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indent="0" algn="just">
              <a:lnSpc>
                <a:spcPct val="100000"/>
              </a:lnSpc>
              <a:spcBef>
                <a:spcPts val="1001"/>
              </a:spcBef>
              <a:buNone/>
            </a:pP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200" b="1" strike="noStrike" spc="-1" dirty="0">
                <a:solidFill>
                  <a:srgbClr val="404040"/>
                </a:solidFill>
                <a:latin typeface="Trebuchet MS"/>
              </a:rPr>
              <a:t>Odpověď: </a:t>
            </a: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Vždy záleží na daném učiteli, ale zpravidla jsou domácí úkoly na denní bázi. 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/>
          </p:nvPr>
        </p:nvSpPr>
        <p:spPr>
          <a:xfrm>
            <a:off x="677160" y="1837080"/>
            <a:ext cx="8596440" cy="42037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200" b="0" i="1" strike="noStrike" spc="-1" dirty="0">
                <a:solidFill>
                  <a:srgbClr val="404040"/>
                </a:solidFill>
                <a:latin typeface="Trebuchet MS"/>
              </a:rPr>
              <a:t>Kolik je žáků v 1. třídě ? 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indent="0" algn="just">
              <a:lnSpc>
                <a:spcPct val="100000"/>
              </a:lnSpc>
              <a:spcBef>
                <a:spcPts val="1001"/>
              </a:spcBef>
              <a:buNone/>
            </a:pP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200" b="1" strike="noStrike" spc="-1" dirty="0">
                <a:solidFill>
                  <a:srgbClr val="404040"/>
                </a:solidFill>
                <a:latin typeface="Trebuchet MS"/>
              </a:rPr>
              <a:t>Odpověď: </a:t>
            </a: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Vždy záleží na tom, kolik žáků škola přijme, cca 25 žáků. 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" name="PlaceHolder 1">
            <a:extLst>
              <a:ext uri="{FF2B5EF4-FFF2-40B4-BE49-F238E27FC236}">
                <a16:creationId xmlns:a16="http://schemas.microsoft.com/office/drawing/2014/main" id="{15A3C28A-203A-421A-B110-74CF7C0C1035}"/>
              </a:ext>
            </a:extLst>
          </p:cNvPr>
          <p:cNvSpPr txBox="1">
            <a:spLocks/>
          </p:cNvSpPr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s-CZ" sz="4000" spc="-1" dirty="0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Časté dotazy zákonných zástupců</a:t>
            </a:r>
            <a:endParaRPr lang="en-US" sz="4000" spc="-1" dirty="0">
              <a:solidFill>
                <a:srgbClr val="000000"/>
              </a:solidFill>
              <a:latin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/>
          </p:nvPr>
        </p:nvSpPr>
        <p:spPr>
          <a:xfrm>
            <a:off x="677160" y="1342080"/>
            <a:ext cx="8596440" cy="49057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8000"/>
          </a:bodyPr>
          <a:lstStyle/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endParaRPr lang="cs-CZ" sz="3300" b="0" i="1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300" b="0" i="1" strike="noStrike" spc="-1" dirty="0">
                <a:solidFill>
                  <a:srgbClr val="404040"/>
                </a:solidFill>
                <a:latin typeface="Trebuchet MS"/>
              </a:rPr>
              <a:t>Jakou metodou čtení se děti v 1. třídě učí číst? Jaké se učí písmo?  </a:t>
            </a:r>
            <a:endParaRPr lang="en-US" sz="3300" b="0" strike="noStrike" spc="-1" dirty="0">
              <a:solidFill>
                <a:srgbClr val="404040"/>
              </a:solidFill>
              <a:latin typeface="Trebuchet MS"/>
            </a:endParaRPr>
          </a:p>
          <a:p>
            <a:pPr indent="0" algn="just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33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  <a:tabLst>
                <a:tab pos="0" algn="l"/>
              </a:tabLst>
            </a:pPr>
            <a:r>
              <a:rPr lang="cs-CZ" sz="3300" b="1" strike="noStrike" spc="-1" dirty="0">
                <a:solidFill>
                  <a:srgbClr val="404040"/>
                </a:solidFill>
                <a:latin typeface="Trebuchet MS"/>
              </a:rPr>
              <a:t>Odpověď: </a:t>
            </a:r>
            <a:r>
              <a:rPr lang="cs-CZ" sz="3300" b="0" strike="noStrike" spc="-1" dirty="0">
                <a:solidFill>
                  <a:srgbClr val="404040"/>
                </a:solidFill>
                <a:latin typeface="Trebuchet MS"/>
              </a:rPr>
              <a:t>Metoda</a:t>
            </a:r>
            <a:r>
              <a:rPr lang="cs-CZ" sz="3300" b="1" strike="noStrike" spc="-1" dirty="0">
                <a:solidFill>
                  <a:srgbClr val="404040"/>
                </a:solidFill>
                <a:latin typeface="Trebuchet MS"/>
              </a:rPr>
              <a:t> </a:t>
            </a:r>
            <a:r>
              <a:rPr lang="cs-CZ" sz="3300" strike="noStrike" spc="-1" dirty="0">
                <a:solidFill>
                  <a:srgbClr val="404040"/>
                </a:solidFill>
                <a:latin typeface="Trebuchet MS"/>
              </a:rPr>
              <a:t>a</a:t>
            </a:r>
            <a:r>
              <a:rPr lang="cs-CZ" sz="3300" b="0" strike="noStrike" spc="-1" dirty="0">
                <a:solidFill>
                  <a:srgbClr val="404040"/>
                </a:solidFill>
                <a:latin typeface="Trebuchet MS"/>
              </a:rPr>
              <a:t>nalyticko-syntetická, písmo vázané – psací</a:t>
            </a:r>
            <a:r>
              <a:rPr lang="cs-CZ" sz="1800" b="0" strike="noStrike" spc="-1" dirty="0">
                <a:solidFill>
                  <a:srgbClr val="404040"/>
                </a:solidFill>
                <a:latin typeface="Trebuchet MS"/>
              </a:rPr>
              <a:t>. </a:t>
            </a:r>
            <a:endParaRPr lang="en-US" sz="1800" b="0" strike="noStrike" spc="-1" dirty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" name="PlaceHolder 1">
            <a:extLst>
              <a:ext uri="{FF2B5EF4-FFF2-40B4-BE49-F238E27FC236}">
                <a16:creationId xmlns:a16="http://schemas.microsoft.com/office/drawing/2014/main" id="{0D47672D-990E-4044-B3AE-D973E4A5C5C3}"/>
              </a:ext>
            </a:extLst>
          </p:cNvPr>
          <p:cNvSpPr txBox="1">
            <a:spLocks/>
          </p:cNvSpPr>
          <p:nvPr/>
        </p:nvSpPr>
        <p:spPr>
          <a:xfrm>
            <a:off x="677160" y="61020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s-CZ" sz="4000" spc="-1" dirty="0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Časté dotazy zákonných zástupců</a:t>
            </a:r>
            <a:endParaRPr lang="en-US" sz="4000" spc="-1" dirty="0">
              <a:solidFill>
                <a:srgbClr val="000000"/>
              </a:solidFill>
              <a:latin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4" descr="Popis není dostupný."/>
          <p:cNvPicPr/>
          <p:nvPr/>
        </p:nvPicPr>
        <p:blipFill>
          <a:blip r:embed="rId2"/>
          <a:stretch/>
        </p:blipFill>
        <p:spPr>
          <a:xfrm>
            <a:off x="1107360" y="270720"/>
            <a:ext cx="8164800" cy="6113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/>
          </p:nvPr>
        </p:nvSpPr>
        <p:spPr>
          <a:xfrm>
            <a:off x="677160" y="1292040"/>
            <a:ext cx="8596440" cy="47491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2500"/>
          </a:bodyPr>
          <a:lstStyle/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endParaRPr lang="cs-CZ" sz="3600" b="0" i="1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500" b="0" i="1" strike="noStrike" spc="-1" dirty="0">
                <a:solidFill>
                  <a:srgbClr val="404040"/>
                </a:solidFill>
                <a:latin typeface="Trebuchet MS"/>
              </a:rPr>
              <a:t>Na základě čeho jsou žáci rozděleni do daných tříd? </a:t>
            </a:r>
            <a:endParaRPr lang="en-US" sz="3500" b="0" strike="noStrike" spc="-1" dirty="0">
              <a:solidFill>
                <a:srgbClr val="404040"/>
              </a:solidFill>
              <a:latin typeface="Trebuchet MS"/>
            </a:endParaRPr>
          </a:p>
          <a:p>
            <a:pPr indent="0" algn="just">
              <a:lnSpc>
                <a:spcPct val="100000"/>
              </a:lnSpc>
              <a:spcBef>
                <a:spcPts val="1001"/>
              </a:spcBef>
              <a:buNone/>
            </a:pPr>
            <a:endParaRPr lang="en-US" sz="35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500" b="1" strike="noStrike" spc="-1" dirty="0">
                <a:solidFill>
                  <a:srgbClr val="404040"/>
                </a:solidFill>
                <a:latin typeface="Trebuchet MS"/>
              </a:rPr>
              <a:t>Odpověď: </a:t>
            </a:r>
            <a:r>
              <a:rPr lang="cs-CZ" sz="3500" b="0" strike="noStrike" spc="-1" dirty="0">
                <a:solidFill>
                  <a:srgbClr val="404040"/>
                </a:solidFill>
                <a:latin typeface="Trebuchet MS"/>
              </a:rPr>
              <a:t>Na základě pohlaví, znalosti češtiny, speciálních vzdělávacích potřeb (jsou-li dopředu známy), nadání tak, aby byly třídy z těchto hledisek vyrovnané. </a:t>
            </a:r>
            <a:endParaRPr lang="en-US" sz="3500" b="0" strike="noStrike" spc="-1" dirty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" name="PlaceHolder 1">
            <a:extLst>
              <a:ext uri="{FF2B5EF4-FFF2-40B4-BE49-F238E27FC236}">
                <a16:creationId xmlns:a16="http://schemas.microsoft.com/office/drawing/2014/main" id="{DEC200D3-4FFB-459B-B778-70E4610E01B6}"/>
              </a:ext>
            </a:extLst>
          </p:cNvPr>
          <p:cNvSpPr txBox="1">
            <a:spLocks/>
          </p:cNvSpPr>
          <p:nvPr/>
        </p:nvSpPr>
        <p:spPr>
          <a:xfrm>
            <a:off x="677160" y="61020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s-CZ" sz="4000" spc="-1" dirty="0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Časté dotazy zákonných zástupců</a:t>
            </a:r>
            <a:endParaRPr lang="en-US" sz="4000" spc="-1" dirty="0">
              <a:solidFill>
                <a:srgbClr val="000000"/>
              </a:solidFill>
              <a:latin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/>
          </p:nvPr>
        </p:nvSpPr>
        <p:spPr>
          <a:xfrm>
            <a:off x="677160" y="1392480"/>
            <a:ext cx="8596440" cy="46483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cs-CZ" sz="4400" b="0" i="1" strike="noStrike" spc="-1" dirty="0">
              <a:solidFill>
                <a:srgbClr val="404040"/>
              </a:solidFill>
              <a:latin typeface="Trebuchet MS"/>
            </a:endParaRPr>
          </a:p>
          <a:p>
            <a:pPr marL="800100" indent="-571500" algn="just">
              <a:lnSpc>
                <a:spcPct val="100000"/>
              </a:lnSpc>
              <a:spcBef>
                <a:spcPts val="1001"/>
              </a:spcBef>
              <a:buFont typeface="Wingdings" panose="05000000000000000000" pitchFamily="2" charset="2"/>
              <a:buChar char="v"/>
              <a:tabLst>
                <a:tab pos="0" algn="l"/>
              </a:tabLst>
            </a:pPr>
            <a:r>
              <a:rPr lang="cs-CZ" sz="3200" b="0" i="1" strike="noStrike" spc="-1" dirty="0">
                <a:solidFill>
                  <a:srgbClr val="404040"/>
                </a:solidFill>
                <a:latin typeface="Trebuchet MS"/>
              </a:rPr>
              <a:t>Může si rodič/dítě vybrat učitele a spolužáky? 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indent="0" algn="just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800100" indent="-571500" algn="just">
              <a:lnSpc>
                <a:spcPct val="100000"/>
              </a:lnSpc>
              <a:spcBef>
                <a:spcPts val="1001"/>
              </a:spcBef>
              <a:buFont typeface="Wingdings" panose="05000000000000000000" pitchFamily="2" charset="2"/>
              <a:buChar char="v"/>
              <a:tabLst>
                <a:tab pos="0" algn="l"/>
              </a:tabLst>
            </a:pPr>
            <a:r>
              <a:rPr lang="cs-CZ" sz="3200" b="1" strike="noStrike" spc="-1" dirty="0">
                <a:solidFill>
                  <a:srgbClr val="404040"/>
                </a:solidFill>
                <a:latin typeface="Trebuchet MS"/>
              </a:rPr>
              <a:t>Odpověď: </a:t>
            </a:r>
            <a:r>
              <a:rPr lang="cs-CZ" sz="3200" strike="noStrike" spc="-1" dirty="0">
                <a:solidFill>
                  <a:srgbClr val="404040"/>
                </a:solidFill>
                <a:latin typeface="Trebuchet MS"/>
              </a:rPr>
              <a:t>Nemůže. Uspořádání žáků do tříd a přiřazení třídního učitele je plně v kompetenci vedení školy.</a:t>
            </a:r>
            <a:endParaRPr lang="en-US" sz="3200" strike="noStrike" spc="-1" dirty="0">
              <a:solidFill>
                <a:srgbClr val="404040"/>
              </a:solidFill>
              <a:latin typeface="Trebuchet MS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1800" b="0" strike="noStrike" spc="-1" dirty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" name="PlaceHolder 1">
            <a:extLst>
              <a:ext uri="{FF2B5EF4-FFF2-40B4-BE49-F238E27FC236}">
                <a16:creationId xmlns:a16="http://schemas.microsoft.com/office/drawing/2014/main" id="{6946EDB2-05B5-4F99-926A-146E73CBA934}"/>
              </a:ext>
            </a:extLst>
          </p:cNvPr>
          <p:cNvSpPr txBox="1">
            <a:spLocks/>
          </p:cNvSpPr>
          <p:nvPr/>
        </p:nvSpPr>
        <p:spPr>
          <a:xfrm>
            <a:off x="677160" y="61020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s-CZ" sz="4000" spc="-1" dirty="0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Časté dotazy zákonných zástupců</a:t>
            </a:r>
            <a:endParaRPr lang="en-US" sz="4000" spc="-1" dirty="0">
              <a:solidFill>
                <a:srgbClr val="000000"/>
              </a:solidFill>
              <a:latin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/>
          </p:nvPr>
        </p:nvSpPr>
        <p:spPr>
          <a:xfrm>
            <a:off x="587160" y="1006560"/>
            <a:ext cx="8686440" cy="5241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endParaRPr lang="cs-CZ" sz="3200" b="0" i="1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200" b="0" i="1" strike="noStrike" spc="-1" dirty="0">
                <a:solidFill>
                  <a:srgbClr val="404040"/>
                </a:solidFill>
                <a:latin typeface="Trebuchet MS"/>
              </a:rPr>
              <a:t>Jak probíhá výuka v přípravní třídě - PT? 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indent="0" algn="just">
              <a:lnSpc>
                <a:spcPct val="100000"/>
              </a:lnSpc>
              <a:spcBef>
                <a:spcPts val="1001"/>
              </a:spcBef>
              <a:buNone/>
            </a:pP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200" b="1" strike="noStrike" spc="-1" dirty="0">
                <a:solidFill>
                  <a:srgbClr val="404040"/>
                </a:solidFill>
                <a:latin typeface="Trebuchet MS"/>
              </a:rPr>
              <a:t>Odpověď: </a:t>
            </a: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Cílem je, aby se výuka v PT co nejvíce přibližovala výuce v 1. třídě. Žáci pracují dle učebnic, dodržují přestávky, trénují grafomotoriku, předmatematické a předčtenářské dovednosti. Jsou nehodnoceni, mají nárok navštěvovat školní družinu. 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" name="PlaceHolder 1">
            <a:extLst>
              <a:ext uri="{FF2B5EF4-FFF2-40B4-BE49-F238E27FC236}">
                <a16:creationId xmlns:a16="http://schemas.microsoft.com/office/drawing/2014/main" id="{FB304A46-9AEC-4AAA-8B73-5B657BC5FFF0}"/>
              </a:ext>
            </a:extLst>
          </p:cNvPr>
          <p:cNvSpPr txBox="1">
            <a:spLocks/>
          </p:cNvSpPr>
          <p:nvPr/>
        </p:nvSpPr>
        <p:spPr>
          <a:xfrm>
            <a:off x="677160" y="61020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s-CZ" sz="4000" spc="-1" dirty="0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Časté dotazy zákonných zástupců</a:t>
            </a:r>
            <a:endParaRPr lang="en-US" sz="4000" spc="-1" dirty="0">
              <a:solidFill>
                <a:srgbClr val="000000"/>
              </a:solidFill>
              <a:latin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/>
          </p:nvPr>
        </p:nvSpPr>
        <p:spPr>
          <a:xfrm>
            <a:off x="677160" y="1140840"/>
            <a:ext cx="8596440" cy="5106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89000" lnSpcReduction="10000"/>
          </a:bodyPr>
          <a:lstStyle/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cs-CZ" sz="4400" b="0" i="1" strike="noStrike" spc="-1" dirty="0">
              <a:solidFill>
                <a:srgbClr val="404040"/>
              </a:solidFill>
              <a:latin typeface="Trebuchet MS"/>
            </a:endParaRPr>
          </a:p>
          <a:p>
            <a:pPr marL="800100" indent="-571500" algn="just">
              <a:lnSpc>
                <a:spcPct val="100000"/>
              </a:lnSpc>
              <a:spcBef>
                <a:spcPts val="1001"/>
              </a:spcBef>
              <a:buFont typeface="Wingdings" panose="05000000000000000000" pitchFamily="2" charset="2"/>
              <a:buChar char="v"/>
              <a:tabLst>
                <a:tab pos="0" algn="l"/>
              </a:tabLst>
            </a:pPr>
            <a:r>
              <a:rPr lang="cs-CZ" sz="3900" b="0" i="1" strike="noStrike" spc="-1" dirty="0">
                <a:solidFill>
                  <a:srgbClr val="404040"/>
                </a:solidFill>
                <a:latin typeface="Trebuchet MS"/>
              </a:rPr>
              <a:t>Jak probíhají zápisy? </a:t>
            </a:r>
            <a:endParaRPr lang="en-US" sz="3900" b="0" strike="noStrike" spc="-1" dirty="0">
              <a:solidFill>
                <a:srgbClr val="404040"/>
              </a:solidFill>
              <a:latin typeface="Trebuchet MS"/>
            </a:endParaRPr>
          </a:p>
          <a:p>
            <a:pPr indent="0" algn="just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39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800100" indent="-571500" algn="just">
              <a:lnSpc>
                <a:spcPct val="100000"/>
              </a:lnSpc>
              <a:spcBef>
                <a:spcPts val="1001"/>
              </a:spcBef>
              <a:buFont typeface="Wingdings" panose="05000000000000000000" pitchFamily="2" charset="2"/>
              <a:buChar char="v"/>
              <a:tabLst>
                <a:tab pos="0" algn="l"/>
              </a:tabLst>
            </a:pPr>
            <a:r>
              <a:rPr lang="cs-CZ" sz="3900" b="1" strike="noStrike" spc="-1" dirty="0">
                <a:solidFill>
                  <a:srgbClr val="404040"/>
                </a:solidFill>
                <a:latin typeface="Trebuchet MS"/>
              </a:rPr>
              <a:t>Odpověď: </a:t>
            </a:r>
            <a:r>
              <a:rPr lang="cs-CZ" sz="3900" b="0" strike="noStrike" spc="-1" dirty="0">
                <a:solidFill>
                  <a:srgbClr val="404040"/>
                </a:solidFill>
                <a:latin typeface="Trebuchet MS"/>
              </a:rPr>
              <a:t>Nejdříve si rodič přes webové stránky školy vybere datum a čas. Na samotný zápis dorazí i s dítětem ve zvolený termín, kde vyplní potřebné dokumenty. Pro děti bude připraven zábavný úkol. </a:t>
            </a:r>
            <a:endParaRPr lang="en-US" sz="3900" b="0" strike="noStrike" spc="-1" dirty="0">
              <a:solidFill>
                <a:srgbClr val="404040"/>
              </a:solidFill>
              <a:latin typeface="Trebuchet MS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1800" b="0" strike="noStrike" spc="-1" dirty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" name="PlaceHolder 1">
            <a:extLst>
              <a:ext uri="{FF2B5EF4-FFF2-40B4-BE49-F238E27FC236}">
                <a16:creationId xmlns:a16="http://schemas.microsoft.com/office/drawing/2014/main" id="{53FB294A-6069-4543-B4EE-A4D784F85240}"/>
              </a:ext>
            </a:extLst>
          </p:cNvPr>
          <p:cNvSpPr txBox="1">
            <a:spLocks/>
          </p:cNvSpPr>
          <p:nvPr/>
        </p:nvSpPr>
        <p:spPr>
          <a:xfrm>
            <a:off x="677160" y="61020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s-CZ" sz="4000" spc="-1" dirty="0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Časté dotazy zákonných zástupců</a:t>
            </a:r>
            <a:endParaRPr lang="en-US" sz="4000" spc="-1" dirty="0">
              <a:solidFill>
                <a:srgbClr val="000000"/>
              </a:solidFill>
              <a:latin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/>
          </p:nvPr>
        </p:nvSpPr>
        <p:spPr>
          <a:xfrm>
            <a:off x="677160" y="1065240"/>
            <a:ext cx="8596440" cy="497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6500"/>
          </a:bodyPr>
          <a:lstStyle/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endParaRPr lang="cs-CZ" sz="44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</a:pPr>
            <a:r>
              <a:rPr lang="cs-CZ" sz="3600" b="0" strike="noStrike" spc="-1" dirty="0">
                <a:solidFill>
                  <a:srgbClr val="404040"/>
                </a:solidFill>
                <a:latin typeface="Trebuchet MS"/>
              </a:rPr>
              <a:t>Co je potřeba mít s sebou u zápisu?</a:t>
            </a:r>
            <a:endParaRPr lang="en-US" sz="3600" b="0" strike="noStrike" spc="-1" dirty="0">
              <a:solidFill>
                <a:srgbClr val="404040"/>
              </a:solidFill>
              <a:latin typeface="Trebuchet MS"/>
            </a:endParaRPr>
          </a:p>
          <a:p>
            <a:pPr indent="0" algn="just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36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6E1D6B"/>
              </a:buClr>
              <a:buSzPct val="80000"/>
              <a:buFont typeface="Wingdings" charset="2"/>
              <a:buChar char=""/>
              <a:tabLst>
                <a:tab pos="0" algn="l"/>
              </a:tabLst>
            </a:pPr>
            <a:r>
              <a:rPr lang="cs-CZ" sz="3600" b="1" strike="noStrike" spc="-1" dirty="0">
                <a:solidFill>
                  <a:srgbClr val="404040"/>
                </a:solidFill>
                <a:latin typeface="Trebuchet MS"/>
              </a:rPr>
              <a:t>Odpověď: </a:t>
            </a:r>
            <a:r>
              <a:rPr lang="cs-CZ" sz="3600" b="0" strike="noStrike" spc="-1" dirty="0">
                <a:solidFill>
                  <a:srgbClr val="404040"/>
                </a:solidFill>
                <a:latin typeface="Trebuchet MS"/>
              </a:rPr>
              <a:t>Rodný list dítěte, doklad totožnosti, v případě odkladu zprávu z PPP či od klinického psychologa a doporučení praktického lékaře. </a:t>
            </a:r>
            <a:endParaRPr lang="en-US" sz="3600" b="0" strike="noStrike" spc="-1" dirty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" name="PlaceHolder 1">
            <a:extLst>
              <a:ext uri="{FF2B5EF4-FFF2-40B4-BE49-F238E27FC236}">
                <a16:creationId xmlns:a16="http://schemas.microsoft.com/office/drawing/2014/main" id="{ABDD775F-FFC4-40B6-8B06-B2F239389F84}"/>
              </a:ext>
            </a:extLst>
          </p:cNvPr>
          <p:cNvSpPr txBox="1">
            <a:spLocks/>
          </p:cNvSpPr>
          <p:nvPr/>
        </p:nvSpPr>
        <p:spPr>
          <a:xfrm>
            <a:off x="677160" y="61020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s-CZ" sz="4000" spc="-1" dirty="0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Časté dotazy zákonných zástupců</a:t>
            </a:r>
            <a:endParaRPr lang="en-US" sz="4000" spc="-1" dirty="0">
              <a:solidFill>
                <a:srgbClr val="000000"/>
              </a:solidFill>
              <a:latin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2"/>
          <p:cNvSpPr>
            <a:spLocks noGrp="1"/>
          </p:cNvSpPr>
          <p:nvPr>
            <p:ph/>
          </p:nvPr>
        </p:nvSpPr>
        <p:spPr>
          <a:xfrm>
            <a:off x="535118" y="1339413"/>
            <a:ext cx="8596440" cy="52606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cs-CZ" sz="4400" b="0" i="1" strike="noStrike" spc="-1" dirty="0">
              <a:solidFill>
                <a:srgbClr val="404040"/>
              </a:solidFill>
              <a:latin typeface="Trebuchet MS"/>
            </a:endParaRPr>
          </a:p>
          <a:p>
            <a:pPr marL="800100" indent="-571500" algn="just">
              <a:lnSpc>
                <a:spcPct val="100000"/>
              </a:lnSpc>
              <a:spcBef>
                <a:spcPts val="1001"/>
              </a:spcBef>
              <a:buFont typeface="Wingdings" panose="05000000000000000000" pitchFamily="2" charset="2"/>
              <a:buChar char="v"/>
              <a:tabLst>
                <a:tab pos="0" algn="l"/>
              </a:tabLst>
            </a:pPr>
            <a:r>
              <a:rPr lang="cs-CZ" sz="3200" b="0" i="1" strike="noStrike" spc="-1" dirty="0">
                <a:solidFill>
                  <a:srgbClr val="404040"/>
                </a:solidFill>
                <a:latin typeface="Trebuchet MS"/>
              </a:rPr>
              <a:t>Kdy se dozvím výsledky přijetí a rozřazení do dané třídy? 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indent="0" algn="just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800100" indent="-571500" algn="just">
              <a:lnSpc>
                <a:spcPct val="100000"/>
              </a:lnSpc>
              <a:spcBef>
                <a:spcPts val="1001"/>
              </a:spcBef>
              <a:buFont typeface="Wingdings" panose="05000000000000000000" pitchFamily="2" charset="2"/>
              <a:buChar char="v"/>
              <a:tabLst>
                <a:tab pos="0" algn="l"/>
              </a:tabLst>
            </a:pPr>
            <a:r>
              <a:rPr lang="cs-CZ" sz="3200" b="1" strike="noStrike" spc="-1" dirty="0">
                <a:solidFill>
                  <a:srgbClr val="404040"/>
                </a:solidFill>
                <a:latin typeface="Trebuchet MS"/>
              </a:rPr>
              <a:t>Odpověď: </a:t>
            </a: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Výsledky přijetí budou známy do 30 dní – web školy, vývěska. Rozdělení do tříd proběhne během letních prázdnin 2024. 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" name="PlaceHolder 1">
            <a:extLst>
              <a:ext uri="{FF2B5EF4-FFF2-40B4-BE49-F238E27FC236}">
                <a16:creationId xmlns:a16="http://schemas.microsoft.com/office/drawing/2014/main" id="{77DF2E2C-B9B3-48CE-BCED-8A16C5D1D3F8}"/>
              </a:ext>
            </a:extLst>
          </p:cNvPr>
          <p:cNvSpPr txBox="1">
            <a:spLocks/>
          </p:cNvSpPr>
          <p:nvPr/>
        </p:nvSpPr>
        <p:spPr>
          <a:xfrm>
            <a:off x="677160" y="61020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s-CZ" sz="4000" spc="-1" dirty="0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Časté dotazy zákonných zástupců</a:t>
            </a:r>
            <a:endParaRPr lang="en-US" sz="4000" spc="-1" dirty="0">
              <a:solidFill>
                <a:srgbClr val="000000"/>
              </a:solidFill>
              <a:latin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/>
          </p:nvPr>
        </p:nvSpPr>
        <p:spPr>
          <a:xfrm>
            <a:off x="677160" y="872280"/>
            <a:ext cx="8596440" cy="5168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800100" indent="-571500">
              <a:lnSpc>
                <a:spcPct val="100000"/>
              </a:lnSpc>
              <a:spcBef>
                <a:spcPts val="1001"/>
              </a:spcBef>
              <a:buFont typeface="Wingdings" panose="05000000000000000000" pitchFamily="2" charset="2"/>
              <a:buChar char="v"/>
              <a:tabLst>
                <a:tab pos="0" algn="l"/>
              </a:tabLst>
            </a:pPr>
            <a:endParaRPr lang="cs-CZ" sz="3200" b="0" i="1" strike="noStrike" spc="-1" dirty="0">
              <a:solidFill>
                <a:srgbClr val="404040"/>
              </a:solidFill>
              <a:latin typeface="Trebuchet MS"/>
            </a:endParaRPr>
          </a:p>
          <a:p>
            <a:pPr marL="800100" indent="-571500">
              <a:lnSpc>
                <a:spcPct val="100000"/>
              </a:lnSpc>
              <a:spcBef>
                <a:spcPts val="1001"/>
              </a:spcBef>
              <a:buFont typeface="Wingdings" panose="05000000000000000000" pitchFamily="2" charset="2"/>
              <a:buChar char="v"/>
              <a:tabLst>
                <a:tab pos="0" algn="l"/>
              </a:tabLst>
            </a:pPr>
            <a:endParaRPr lang="cs-CZ" sz="3200" b="0" i="1" strike="noStrike" spc="-1" dirty="0">
              <a:solidFill>
                <a:srgbClr val="404040"/>
              </a:solidFill>
              <a:latin typeface="Trebuchet MS"/>
            </a:endParaRPr>
          </a:p>
          <a:p>
            <a:pPr marL="800100" indent="-571500">
              <a:lnSpc>
                <a:spcPct val="100000"/>
              </a:lnSpc>
              <a:spcBef>
                <a:spcPts val="1001"/>
              </a:spcBef>
              <a:buFont typeface="Wingdings" panose="05000000000000000000" pitchFamily="2" charset="2"/>
              <a:buChar char="v"/>
              <a:tabLst>
                <a:tab pos="0" algn="l"/>
              </a:tabLst>
            </a:pPr>
            <a:r>
              <a:rPr lang="cs-CZ" sz="3200" b="0" i="1" strike="noStrike" spc="-1" dirty="0">
                <a:solidFill>
                  <a:srgbClr val="404040"/>
                </a:solidFill>
                <a:latin typeface="Trebuchet MS"/>
              </a:rPr>
              <a:t>Jak probíhá první školní den? 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800100" indent="-571500" algn="just">
              <a:lnSpc>
                <a:spcPct val="100000"/>
              </a:lnSpc>
              <a:spcBef>
                <a:spcPts val="1001"/>
              </a:spcBef>
              <a:buFont typeface="Wingdings" panose="05000000000000000000" pitchFamily="2" charset="2"/>
              <a:buChar char="v"/>
              <a:tabLst>
                <a:tab pos="0" algn="l"/>
              </a:tabLst>
            </a:pPr>
            <a:r>
              <a:rPr lang="cs-CZ" sz="3200" b="1" strike="noStrike" spc="-1" dirty="0">
                <a:solidFill>
                  <a:srgbClr val="404040"/>
                </a:solidFill>
                <a:latin typeface="Trebuchet MS"/>
              </a:rPr>
              <a:t>Odpověď: </a:t>
            </a: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Všichni žáci PT a prvních tříd se sejdou na školním hřišti, kde proběhne slavnostní uvítání. Budou následovat třídní schůzky a společné focení. 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" name="PlaceHolder 1">
            <a:extLst>
              <a:ext uri="{FF2B5EF4-FFF2-40B4-BE49-F238E27FC236}">
                <a16:creationId xmlns:a16="http://schemas.microsoft.com/office/drawing/2014/main" id="{48AC887D-B689-4CD4-A3B5-CEEBA320FA6C}"/>
              </a:ext>
            </a:extLst>
          </p:cNvPr>
          <p:cNvSpPr txBox="1">
            <a:spLocks/>
          </p:cNvSpPr>
          <p:nvPr/>
        </p:nvSpPr>
        <p:spPr>
          <a:xfrm>
            <a:off x="677160" y="61020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s-CZ" sz="4000" spc="-1" dirty="0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Časté dotazy zákonných zástupců</a:t>
            </a:r>
            <a:endParaRPr lang="en-US" sz="4000" spc="-1" dirty="0">
              <a:solidFill>
                <a:srgbClr val="000000"/>
              </a:solidFill>
              <a:latin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9FDAE16-2C43-4003-A2B2-21189260AA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355" y="239696"/>
            <a:ext cx="4714043" cy="62853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677160" y="1317240"/>
            <a:ext cx="8596440" cy="6130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cs-CZ" sz="6000" b="0" strike="noStrike" spc="-1" dirty="0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DĚKUJEME ZA</a:t>
            </a:r>
            <a:br>
              <a:rPr sz="6000" dirty="0"/>
            </a:br>
            <a:r>
              <a:rPr lang="cs-CZ" sz="6000" b="0" strike="noStrike" spc="-1" dirty="0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 POZORNOST A TĚŠÍME SE NA NOVÉ ŽÁKY A ŽÁKYNĚ </a:t>
            </a:r>
            <a:endParaRPr lang="en-US" sz="6000" b="0" strike="noStrike" spc="-1" dirty="0">
              <a:solidFill>
                <a:srgbClr val="000000"/>
              </a:solidFill>
              <a:latin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Zástupný obsah 4"/>
          <p:cNvPicPr/>
          <p:nvPr/>
        </p:nvPicPr>
        <p:blipFill>
          <a:blip r:embed="rId2"/>
          <a:stretch/>
        </p:blipFill>
        <p:spPr>
          <a:xfrm>
            <a:off x="380160" y="516240"/>
            <a:ext cx="4595400" cy="3440520"/>
          </a:xfrm>
          <a:prstGeom prst="rect">
            <a:avLst/>
          </a:prstGeom>
          <a:ln w="0">
            <a:noFill/>
          </a:ln>
        </p:spPr>
      </p:pic>
      <p:pic>
        <p:nvPicPr>
          <p:cNvPr id="128" name="Obrázek 6"/>
          <p:cNvPicPr/>
          <p:nvPr/>
        </p:nvPicPr>
        <p:blipFill>
          <a:blip r:embed="rId3"/>
          <a:stretch/>
        </p:blipFill>
        <p:spPr>
          <a:xfrm>
            <a:off x="7517520" y="259200"/>
            <a:ext cx="4380480" cy="3279600"/>
          </a:xfrm>
          <a:prstGeom prst="rect">
            <a:avLst/>
          </a:prstGeom>
          <a:ln w="0">
            <a:noFill/>
          </a:ln>
        </p:spPr>
      </p:pic>
      <p:pic>
        <p:nvPicPr>
          <p:cNvPr id="129" name="Obrázek 8"/>
          <p:cNvPicPr/>
          <p:nvPr/>
        </p:nvPicPr>
        <p:blipFill>
          <a:blip r:embed="rId4"/>
          <a:stretch/>
        </p:blipFill>
        <p:spPr>
          <a:xfrm>
            <a:off x="4596120" y="3207240"/>
            <a:ext cx="4595400" cy="3440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cs-CZ" sz="6000" b="0" strike="noStrike" spc="-1" dirty="0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Výuka na 1. stupni</a:t>
            </a:r>
            <a:endParaRPr lang="en-US" sz="6000" b="0" strike="noStrike" spc="-1" dirty="0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713160" y="2160720"/>
            <a:ext cx="8596440" cy="3880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685800" indent="-457200" algn="just">
              <a:lnSpc>
                <a:spcPct val="100000"/>
              </a:lnSpc>
              <a:spcBef>
                <a:spcPts val="1001"/>
              </a:spcBef>
              <a:buFont typeface="Wingdings" panose="05000000000000000000" pitchFamily="2" charset="2"/>
              <a:buChar char="v"/>
              <a:tabLst>
                <a:tab pos="0" algn="l"/>
              </a:tabLst>
            </a:pP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Vrstevnické učení – projekt Parťáci mezi 1. a 5. třídou. 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685800" indent="-457200" algn="just">
              <a:lnSpc>
                <a:spcPct val="100000"/>
              </a:lnSpc>
              <a:spcBef>
                <a:spcPts val="1001"/>
              </a:spcBef>
              <a:buFont typeface="Wingdings" panose="05000000000000000000" pitchFamily="2" charset="2"/>
              <a:buChar char="v"/>
              <a:tabLst>
                <a:tab pos="0" algn="l"/>
              </a:tabLst>
            </a:pP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Besedy, koncerty, soutěže.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685800" indent="-457200" algn="just">
              <a:lnSpc>
                <a:spcPct val="100000"/>
              </a:lnSpc>
              <a:spcBef>
                <a:spcPts val="1001"/>
              </a:spcBef>
              <a:buFont typeface="Wingdings" panose="05000000000000000000" pitchFamily="2" charset="2"/>
              <a:buChar char="v"/>
              <a:tabLst>
                <a:tab pos="0" algn="l"/>
              </a:tabLst>
            </a:pP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Školy v přírodě a lyžařský kurz.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685800" indent="-457200" algn="just">
              <a:lnSpc>
                <a:spcPct val="100000"/>
              </a:lnSpc>
              <a:spcBef>
                <a:spcPts val="1001"/>
              </a:spcBef>
              <a:buFont typeface="Wingdings" panose="05000000000000000000" pitchFamily="2" charset="2"/>
              <a:buChar char="v"/>
              <a:tabLst>
                <a:tab pos="0" algn="l"/>
              </a:tabLst>
            </a:pP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Plavání – 3.třída, AJ od 1. třídy</a:t>
            </a: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marL="685800" indent="-457200" algn="just">
              <a:lnSpc>
                <a:spcPct val="100000"/>
              </a:lnSpc>
              <a:spcBef>
                <a:spcPts val="1001"/>
              </a:spcBef>
              <a:buFont typeface="Wingdings" panose="05000000000000000000" pitchFamily="2" charset="2"/>
              <a:buChar char="v"/>
              <a:tabLst>
                <a:tab pos="0" algn="l"/>
              </a:tabLst>
            </a:pPr>
            <a:r>
              <a:rPr lang="cs-CZ" sz="3200" b="0" strike="noStrike" spc="-1" dirty="0">
                <a:solidFill>
                  <a:srgbClr val="404040"/>
                </a:solidFill>
                <a:latin typeface="Trebuchet MS"/>
              </a:rPr>
              <a:t>Aktivní spolupráce s Městskou knihovnou Tusarova.  </a:t>
            </a:r>
          </a:p>
          <a:p>
            <a:pPr indent="0" algn="just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3200" b="0" strike="noStrike" spc="-1" dirty="0">
              <a:solidFill>
                <a:srgbClr val="404040"/>
              </a:solidFill>
              <a:latin typeface="Trebuchet MS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1800" b="0" strike="noStrike" spc="-1" dirty="0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icture 4"/>
          <p:cNvPicPr/>
          <p:nvPr/>
        </p:nvPicPr>
        <p:blipFill>
          <a:blip r:embed="rId2"/>
          <a:stretch/>
        </p:blipFill>
        <p:spPr>
          <a:xfrm rot="871200">
            <a:off x="5768640" y="1213560"/>
            <a:ext cx="5329440" cy="3996720"/>
          </a:xfrm>
          <a:prstGeom prst="rect">
            <a:avLst/>
          </a:prstGeom>
          <a:ln w="0">
            <a:noFill/>
          </a:ln>
        </p:spPr>
      </p:pic>
      <p:pic>
        <p:nvPicPr>
          <p:cNvPr id="133" name="Picture 2"/>
          <p:cNvPicPr/>
          <p:nvPr/>
        </p:nvPicPr>
        <p:blipFill>
          <a:blip r:embed="rId3"/>
          <a:stretch/>
        </p:blipFill>
        <p:spPr>
          <a:xfrm rot="20607600">
            <a:off x="872640" y="72720"/>
            <a:ext cx="4119120" cy="6176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4"/>
          <p:cNvPicPr/>
          <p:nvPr/>
        </p:nvPicPr>
        <p:blipFill>
          <a:blip r:embed="rId2"/>
          <a:stretch/>
        </p:blipFill>
        <p:spPr>
          <a:xfrm rot="1495800">
            <a:off x="5956920" y="1487520"/>
            <a:ext cx="5609160" cy="4206600"/>
          </a:xfrm>
          <a:prstGeom prst="rect">
            <a:avLst/>
          </a:prstGeom>
          <a:ln w="0">
            <a:noFill/>
          </a:ln>
        </p:spPr>
      </p:pic>
      <p:pic>
        <p:nvPicPr>
          <p:cNvPr id="135" name="Picture 6"/>
          <p:cNvPicPr/>
          <p:nvPr/>
        </p:nvPicPr>
        <p:blipFill>
          <a:blip r:embed="rId3"/>
          <a:stretch/>
        </p:blipFill>
        <p:spPr>
          <a:xfrm rot="20607600">
            <a:off x="493560" y="807480"/>
            <a:ext cx="5360400" cy="2475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theme/theme1.xml><?xml version="1.0" encoding="utf-8"?>
<a:theme xmlns:a="http://schemas.openxmlformats.org/drawingml/2006/main" name="Fazeta">
  <a:themeElements>
    <a:clrScheme name="Fialová II">
      <a:dk1>
        <a:srgbClr val="000000"/>
      </a:dk1>
      <a:lt1>
        <a:srgbClr val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zeta">
  <a:themeElements>
    <a:clrScheme name="Fialová II">
      <a:dk1>
        <a:srgbClr val="000000"/>
      </a:dk1>
      <a:lt1>
        <a:srgbClr val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668</TotalTime>
  <Words>1222</Words>
  <Application>Microsoft Office PowerPoint</Application>
  <PresentationFormat>Širokoúhlá obrazovka</PresentationFormat>
  <Paragraphs>167</Paragraphs>
  <Slides>58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58</vt:i4>
      </vt:variant>
    </vt:vector>
  </HeadingPairs>
  <TitlesOfParts>
    <vt:vector size="66" baseType="lpstr">
      <vt:lpstr>Arial</vt:lpstr>
      <vt:lpstr>Symbol</vt:lpstr>
      <vt:lpstr>Times New Roman</vt:lpstr>
      <vt:lpstr>Trebuchet MS</vt:lpstr>
      <vt:lpstr>Wingdings</vt:lpstr>
      <vt:lpstr>Wingdings 3</vt:lpstr>
      <vt:lpstr>Fazeta</vt:lpstr>
      <vt:lpstr>Fazeta</vt:lpstr>
      <vt:lpstr>ZŠ T. G. Masaryka Praha 7,  Ortenovo náměstí 34</vt:lpstr>
      <vt:lpstr>Vize školy</vt:lpstr>
      <vt:lpstr>Něco málo o škole… </vt:lpstr>
      <vt:lpstr>Okolí školy </vt:lpstr>
      <vt:lpstr>Prezentace aplikace PowerPoint</vt:lpstr>
      <vt:lpstr>Prezentace aplikace PowerPoint</vt:lpstr>
      <vt:lpstr>Výuka na 1. stupni</vt:lpstr>
      <vt:lpstr>Prezentace aplikace PowerPoint</vt:lpstr>
      <vt:lpstr>Prezentace aplikace PowerPoint</vt:lpstr>
      <vt:lpstr>Prezentace aplikace PowerPoint</vt:lpstr>
      <vt:lpstr>Výuka na 2. stupni </vt:lpstr>
      <vt:lpstr>Prezentace aplikace PowerPoint</vt:lpstr>
      <vt:lpstr>Prezentace aplikace PowerPoint</vt:lpstr>
      <vt:lpstr>Prezentace aplikace PowerPoint</vt:lpstr>
      <vt:lpstr>Hodnocení žáků </vt:lpstr>
      <vt:lpstr>Podpora asistentů pedagoga</vt:lpstr>
      <vt:lpstr>Školní poradenské pracoviště – ŠPP  </vt:lpstr>
      <vt:lpstr>Členové ŠPP </vt:lpstr>
      <vt:lpstr>Komunikace se školou</vt:lpstr>
      <vt:lpstr>Školní družina </vt:lpstr>
      <vt:lpstr>Prezentace aplikace PowerPoint</vt:lpstr>
      <vt:lpstr>Prezentace aplikace PowerPoint</vt:lpstr>
      <vt:lpstr>Prezentace aplikace PowerPoint</vt:lpstr>
      <vt:lpstr>Kroužky </vt:lpstr>
      <vt:lpstr>Školní knihovna </vt:lpstr>
      <vt:lpstr>Školní knihovna </vt:lpstr>
      <vt:lpstr>Prezentace aplikace PowerPoint</vt:lpstr>
      <vt:lpstr>Školní jídelna </vt:lpstr>
      <vt:lpstr>Prezentace aplikace PowerPoint</vt:lpstr>
      <vt:lpstr>Školní projekty </vt:lpstr>
      <vt:lpstr>Žákovský parlament - ŽP</vt:lpstr>
      <vt:lpstr>Prezentace aplikace PowerPoint</vt:lpstr>
      <vt:lpstr>Parťáci </vt:lpstr>
      <vt:lpstr>Prezentace aplikace PowerPoint</vt:lpstr>
      <vt:lpstr>Dobrovolnictví – nadační fond Agora 7 </vt:lpstr>
      <vt:lpstr>Prezentace aplikace PowerPoint</vt:lpstr>
      <vt:lpstr>Prezentace aplikace PowerPoint</vt:lpstr>
      <vt:lpstr>Prezentace aplikace PowerPoint</vt:lpstr>
      <vt:lpstr>DofE, Mini DofE  </vt:lpstr>
      <vt:lpstr>Prezentace aplikace PowerPoint</vt:lpstr>
      <vt:lpstr>Spolek rodičů při ZŠ T.G. Masaryka,P7</vt:lpstr>
      <vt:lpstr>Prezentace aplikace PowerPoint</vt:lpstr>
      <vt:lpstr>Pravidelné roční akce školy </vt:lpstr>
      <vt:lpstr>Prezentace aplikace PowerPoint</vt:lpstr>
      <vt:lpstr>Prezentace aplikace PowerPoint</vt:lpstr>
      <vt:lpstr>Prezentace aplikace PowerPoint</vt:lpstr>
      <vt:lpstr>Časté dotazy zákonných zástupců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DĚKUJEME ZA  POZORNOST A TĚŠÍME SE NA NOVÉ ŽÁKY A ŽÁKYNĚ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ZŠ T. G. Masaryka Praha 7,  Ortenovo náměstí 34</dc:title>
  <dc:subject/>
  <dc:creator>Zuzana Kysilková</dc:creator>
  <dc:description/>
  <cp:lastModifiedBy>Zuzana Kysilková</cp:lastModifiedBy>
  <cp:revision>55</cp:revision>
  <dcterms:created xsi:type="dcterms:W3CDTF">2024-01-07T08:55:43Z</dcterms:created>
  <dcterms:modified xsi:type="dcterms:W3CDTF">2024-03-11T13:16:52Z</dcterms:modified>
  <dc:language>cs-CZ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Širokoúhlá obrazovka</vt:lpwstr>
  </property>
  <property fmtid="{D5CDD505-2E9C-101B-9397-08002B2CF9AE}" pid="3" name="Slides">
    <vt:i4>57</vt:i4>
  </property>
</Properties>
</file>