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7" r:id="rId1"/>
  </p:sldMasterIdLst>
  <p:sldIdLst>
    <p:sldId id="256" r:id="rId2"/>
    <p:sldId id="258" r:id="rId3"/>
    <p:sldId id="264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26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A730DFAB-6463-43E8-8F0B-4EFECEEA19A7}" type="datetimeFigureOut">
              <a:rPr lang="cs-CZ" smtClean="0"/>
              <a:t>26.01.2024</a:t>
            </a:fld>
            <a:endParaRPr lang="cs-CZ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5FDFD1A-B82B-4079-B1B3-51589C0A80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52020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DFAB-6463-43E8-8F0B-4EFECEEA19A7}" type="datetimeFigureOut">
              <a:rPr lang="cs-CZ" smtClean="0"/>
              <a:t>26.01.2024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DFD1A-B82B-4079-B1B3-51589C0A80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7102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DFAB-6463-43E8-8F0B-4EFECEEA19A7}" type="datetimeFigureOut">
              <a:rPr lang="cs-CZ" smtClean="0"/>
              <a:t>26.01.2024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DFD1A-B82B-4079-B1B3-51589C0A80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0408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DFAB-6463-43E8-8F0B-4EFECEEA19A7}" type="datetimeFigureOut">
              <a:rPr lang="cs-CZ" smtClean="0"/>
              <a:t>26.01.2024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DFD1A-B82B-4079-B1B3-51589C0A80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1514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A730DFAB-6463-43E8-8F0B-4EFECEEA19A7}" type="datetimeFigureOut">
              <a:rPr lang="cs-CZ" smtClean="0"/>
              <a:t>26.01.2024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15FDFD1A-B82B-4079-B1B3-51589C0A80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44692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DFAB-6463-43E8-8F0B-4EFECEEA19A7}" type="datetimeFigureOut">
              <a:rPr lang="cs-CZ" smtClean="0"/>
              <a:t>26.01.2024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DFD1A-B82B-4079-B1B3-51589C0A80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2832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DFAB-6463-43E8-8F0B-4EFECEEA19A7}" type="datetimeFigureOut">
              <a:rPr lang="cs-CZ" smtClean="0"/>
              <a:t>26.01.2024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DFD1A-B82B-4079-B1B3-51589C0A80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3578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DFAB-6463-43E8-8F0B-4EFECEEA19A7}" type="datetimeFigureOut">
              <a:rPr lang="cs-CZ" smtClean="0"/>
              <a:t>26.01.2024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DFD1A-B82B-4079-B1B3-51589C0A80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5528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DFAB-6463-43E8-8F0B-4EFECEEA19A7}" type="datetimeFigureOut">
              <a:rPr lang="cs-CZ" smtClean="0"/>
              <a:t>26.01.2024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DFD1A-B82B-4079-B1B3-51589C0A80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6235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DFAB-6463-43E8-8F0B-4EFECEEA19A7}" type="datetimeFigureOut">
              <a:rPr lang="cs-CZ" smtClean="0"/>
              <a:t>26.01.2024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5FDFD1A-B82B-4079-B1B3-51589C0A8019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64940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730DFAB-6463-43E8-8F0B-4EFECEEA19A7}" type="datetimeFigureOut">
              <a:rPr lang="cs-CZ" smtClean="0"/>
              <a:t>26.01.2024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5FDFD1A-B82B-4079-B1B3-51589C0A8019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78728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730DFAB-6463-43E8-8F0B-4EFECEEA19A7}" type="datetimeFigureOut">
              <a:rPr lang="cs-CZ" smtClean="0"/>
              <a:t>26.01.2024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5FDFD1A-B82B-4079-B1B3-51589C0A80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3864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8" r:id="rId1"/>
    <p:sldLayoutId id="2147484119" r:id="rId2"/>
    <p:sldLayoutId id="2147484120" r:id="rId3"/>
    <p:sldLayoutId id="2147484121" r:id="rId4"/>
    <p:sldLayoutId id="2147484122" r:id="rId5"/>
    <p:sldLayoutId id="2147484123" r:id="rId6"/>
    <p:sldLayoutId id="2147484124" r:id="rId7"/>
    <p:sldLayoutId id="2147484125" r:id="rId8"/>
    <p:sldLayoutId id="2147484126" r:id="rId9"/>
    <p:sldLayoutId id="2147484127" r:id="rId10"/>
    <p:sldLayoutId id="214748412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CD4D53-180E-4305-84DE-05DE5FC163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85269" y="2031378"/>
            <a:ext cx="8361028" cy="3304019"/>
          </a:xfrm>
        </p:spPr>
        <p:txBody>
          <a:bodyPr>
            <a:normAutofit/>
          </a:bodyPr>
          <a:lstStyle/>
          <a:p>
            <a:r>
              <a:rPr lang="cs-CZ" sz="5400" b="1"/>
              <a:t>ZÁPIS </a:t>
            </a:r>
            <a:r>
              <a:rPr lang="cs-CZ" sz="5400" b="1" dirty="0"/>
              <a:t>DO 1.TŘÍDy, PT</a:t>
            </a:r>
          </a:p>
        </p:txBody>
      </p:sp>
    </p:spTree>
    <p:extLst>
      <p:ext uri="{BB962C8B-B14F-4D97-AF65-F5344CB8AC3E}">
        <p14:creationId xmlns:p14="http://schemas.microsoft.com/office/powerpoint/2010/main" val="3508487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CD41E2-D0B7-485D-B1D8-AF22EB3A6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662730"/>
            <a:ext cx="8761413" cy="755009"/>
          </a:xfrm>
        </p:spPr>
        <p:txBody>
          <a:bodyPr/>
          <a:lstStyle/>
          <a:p>
            <a:r>
              <a:rPr lang="cs-CZ" b="1" dirty="0">
                <a:latin typeface="Tw Cen MT" panose="020B0602020104020603" pitchFamily="34" charset="-18"/>
              </a:rPr>
              <a:t>Průběh zápisů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9424D1-A7BF-45C6-99B2-EE4E631EAF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228" y="1417739"/>
            <a:ext cx="11132190" cy="5134063"/>
          </a:xfrm>
        </p:spPr>
        <p:txBody>
          <a:bodyPr>
            <a:normAutofit fontScale="92500" lnSpcReduction="10000"/>
          </a:bodyPr>
          <a:lstStyle/>
          <a:p>
            <a:pPr marR="0" algn="just" rtl="0">
              <a:spcBef>
                <a:spcPts val="900"/>
              </a:spcBef>
              <a:spcAft>
                <a:spcPts val="900"/>
              </a:spcAft>
              <a:buFont typeface="Wingdings" panose="05000000000000000000" pitchFamily="2" charset="2"/>
              <a:buChar char="v"/>
            </a:pPr>
            <a:r>
              <a:rPr lang="cs-CZ" sz="2800" i="0" strike="noStrike" dirty="0">
                <a:effectLst/>
                <a:latin typeface="Tw Cen MT" panose="020B0602020104020603" pitchFamily="34" charset="-18"/>
              </a:rPr>
              <a:t>Zápisy do prvních tříd 202</a:t>
            </a:r>
            <a:r>
              <a:rPr lang="cs-CZ" sz="2800" i="0" dirty="0">
                <a:effectLst/>
                <a:latin typeface="Tw Cen MT" panose="020B0602020104020603" pitchFamily="34" charset="-18"/>
              </a:rPr>
              <a:t>4</a:t>
            </a:r>
            <a:r>
              <a:rPr lang="cs-CZ" sz="2800" i="0" strike="noStrike" dirty="0">
                <a:effectLst/>
                <a:latin typeface="Tw Cen MT" panose="020B0602020104020603" pitchFamily="34" charset="-18"/>
              </a:rPr>
              <a:t>/2</a:t>
            </a:r>
            <a:r>
              <a:rPr lang="cs-CZ" sz="2800" i="0" dirty="0">
                <a:effectLst/>
                <a:latin typeface="Tw Cen MT" panose="020B0602020104020603" pitchFamily="34" charset="-18"/>
              </a:rPr>
              <a:t>5</a:t>
            </a:r>
            <a:r>
              <a:rPr lang="cs-CZ" sz="2800" i="0" strike="noStrike" dirty="0">
                <a:effectLst/>
                <a:latin typeface="Tw Cen MT" panose="020B0602020104020603" pitchFamily="34" charset="-18"/>
              </a:rPr>
              <a:t> budou probíhat v dubnu 2024, </a:t>
            </a:r>
            <a:r>
              <a:rPr lang="cs-CZ" sz="2800" i="0" dirty="0">
                <a:effectLst/>
                <a:latin typeface="Tw Cen MT" panose="020B0602020104020603" pitchFamily="34" charset="-18"/>
              </a:rPr>
              <a:t>přesný termín určí zřizovatel MČ P7 v průběhu února, čas zápisu získáte při online registraci.</a:t>
            </a:r>
          </a:p>
          <a:p>
            <a:pPr marR="0" algn="just" rtl="0">
              <a:spcBef>
                <a:spcPts val="900"/>
              </a:spcBef>
              <a:spcAft>
                <a:spcPts val="900"/>
              </a:spcAft>
              <a:buFont typeface="Wingdings" panose="05000000000000000000" pitchFamily="2" charset="2"/>
              <a:buChar char="v"/>
            </a:pPr>
            <a:r>
              <a:rPr lang="cs-CZ" sz="2800" i="0" dirty="0">
                <a:effectLst/>
                <a:latin typeface="Tw Cen MT" panose="020B0602020104020603" pitchFamily="34" charset="-18"/>
              </a:rPr>
              <a:t>Zápisy budou probíhat prezenčně přímo ve škole. Před samotnými zápisy </a:t>
            </a:r>
            <a:r>
              <a:rPr lang="cs-CZ" sz="2800" i="0" strike="noStrike" dirty="0">
                <a:effectLst/>
                <a:latin typeface="Tw Cen MT" panose="020B0602020104020603" pitchFamily="34" charset="-18"/>
              </a:rPr>
              <a:t>bude třeba se online registrovat, odkaz k registraci bude aktivní na webu školy </a:t>
            </a:r>
            <a:r>
              <a:rPr lang="cs-CZ" sz="2800" i="0" dirty="0">
                <a:effectLst/>
                <a:latin typeface="Tw Cen MT" panose="020B0602020104020603" pitchFamily="34" charset="-18"/>
              </a:rPr>
              <a:t>v druhé polovině března 2024</a:t>
            </a:r>
            <a:r>
              <a:rPr lang="cs-CZ" sz="2800" i="0" strike="noStrike" dirty="0">
                <a:effectLst/>
                <a:latin typeface="Tw Cen MT" panose="020B0602020104020603" pitchFamily="34" charset="-18"/>
              </a:rPr>
              <a:t>. Pořadí vyplnění registrace ne</a:t>
            </a:r>
            <a:r>
              <a:rPr lang="cs-CZ" sz="2800" i="0" dirty="0">
                <a:effectLst/>
                <a:latin typeface="Tw Cen MT" panose="020B0602020104020603" pitchFamily="34" charset="-18"/>
              </a:rPr>
              <a:t>má vliv na přijetí/nepřijetí do školy.</a:t>
            </a:r>
          </a:p>
          <a:p>
            <a:pPr marR="0" algn="just" rtl="0">
              <a:spcBef>
                <a:spcPts val="900"/>
              </a:spcBef>
              <a:spcAft>
                <a:spcPts val="900"/>
              </a:spcAft>
              <a:buFont typeface="Wingdings" panose="05000000000000000000" pitchFamily="2" charset="2"/>
              <a:buChar char="v"/>
            </a:pPr>
            <a:r>
              <a:rPr lang="cs-CZ" sz="2800" i="0" strike="noStrike" dirty="0">
                <a:effectLst/>
                <a:latin typeface="Tw Cen MT" panose="020B0602020104020603" pitchFamily="34" charset="-18"/>
              </a:rPr>
              <a:t>Vzhledem k povinné školní docházce je nutné zapsat do školy všechny děti, které dovršily nebo dovrší k 31. 8. daného roku šest let věku. Případné odklady a zařazení dětí do přípravného ročníku se řeší přímo při absolvování zápisu nebo nejpozději k 31. 5. 202</a:t>
            </a:r>
            <a:r>
              <a:rPr lang="cs-CZ" sz="2800" i="0" dirty="0">
                <a:effectLst/>
                <a:latin typeface="Tw Cen MT" panose="020B0602020104020603" pitchFamily="34" charset="-18"/>
              </a:rPr>
              <a:t>4</a:t>
            </a:r>
            <a:r>
              <a:rPr lang="cs-CZ" sz="2800" i="0" strike="noStrike" dirty="0">
                <a:effectLst/>
                <a:latin typeface="Tw Cen MT" panose="020B0602020104020603" pitchFamily="34" charset="-18"/>
              </a:rPr>
              <a:t>.</a:t>
            </a:r>
            <a:endParaRPr lang="cs-CZ" sz="2800" i="0" dirty="0">
              <a:effectLst/>
              <a:latin typeface="Tw Cen MT" panose="020B0602020104020603" pitchFamily="34" charset="-18"/>
            </a:endParaRPr>
          </a:p>
          <a:p>
            <a:pPr marR="0" algn="just" rtl="0">
              <a:spcBef>
                <a:spcPts val="900"/>
              </a:spcBef>
              <a:spcAft>
                <a:spcPts val="900"/>
              </a:spcAft>
              <a:buFont typeface="Wingdings" panose="05000000000000000000" pitchFamily="2" charset="2"/>
              <a:buChar char="v"/>
            </a:pPr>
            <a:r>
              <a:rPr lang="cs-CZ" sz="2800" i="0" strike="noStrike" dirty="0">
                <a:effectLst/>
                <a:latin typeface="Tw Cen MT" panose="020B0602020104020603" pitchFamily="34" charset="-18"/>
              </a:rPr>
              <a:t>Školu pro zápis si můžete vybrat na základě svého uvážení. Děti ze spádové oblasti školy mají ovšem přednost pro přijetí. </a:t>
            </a:r>
            <a:endParaRPr lang="cs-CZ" dirty="0">
              <a:latin typeface="Tw Cen MT" panose="020B06020201040206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41389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054E92-1A4A-41A2-98B3-739FF2FA5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Tw Cen MT" panose="020B0602020104020603" pitchFamily="34" charset="-18"/>
              </a:rPr>
              <a:t>Kritéria přijetí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8AAD7F-B322-448D-A473-3BB3FFC1D2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cs-CZ" sz="2400" dirty="0">
                <a:latin typeface="Tw Cen MT" panose="020B0602020104020603" pitchFamily="34" charset="-18"/>
              </a:rPr>
              <a:t>Děti s nástupem povinné školní docházky (6 let do 31. 8. 2024)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cs-CZ" sz="2400" dirty="0">
                <a:latin typeface="Tw Cen MT" panose="020B0602020104020603" pitchFamily="34" charset="-18"/>
              </a:rPr>
              <a:t> Děti s odkladem povinné školní docházky (7–8 let)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cs-CZ" sz="2400" dirty="0">
                <a:latin typeface="Tw Cen MT" panose="020B0602020104020603" pitchFamily="34" charset="-18"/>
              </a:rPr>
              <a:t> Pětileté děti (6 let po 1. 9. 2024) s doporučením ŠPZ/PPP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cs-CZ" sz="2400" b="1" dirty="0">
                <a:latin typeface="Tw Cen MT" panose="020B0602020104020603" pitchFamily="34" charset="-18"/>
              </a:rPr>
              <a:t>Přednostně budou přijímáni uchazeči s místem trvalého pobytu v příslušném školském obvodu základní školy městské části Praha 7.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cs-CZ" sz="2400" i="1" u="sng" dirty="0">
                <a:latin typeface="Tw Cen MT" panose="020B0602020104020603" pitchFamily="34" charset="-18"/>
              </a:rPr>
              <a:t>Do třiceti dnů budou k dispozici výsledky o přijetí/nepřijetí.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3292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8C7004-B7AD-4E76-8B8B-EA1EB5185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Tw Cen MT" panose="020B0602020104020603" pitchFamily="34" charset="-18"/>
              </a:rPr>
              <a:t>S sebou k zápisu: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1F37A6-D69F-426A-A1E2-00174F7D38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fontAlgn="base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cs-CZ" sz="2800" dirty="0">
                <a:latin typeface="Tw Cen MT" panose="020B0602020104020603" pitchFamily="34" charset="-18"/>
              </a:rPr>
              <a:t>R</a:t>
            </a:r>
            <a:r>
              <a:rPr lang="cs-CZ" sz="2800" b="0" i="0" dirty="0">
                <a:effectLst/>
                <a:latin typeface="Tw Cen MT" panose="020B0602020104020603" pitchFamily="34" charset="-18"/>
              </a:rPr>
              <a:t>odný list dítěte </a:t>
            </a:r>
          </a:p>
          <a:p>
            <a:pPr algn="just" fontAlgn="base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cs-CZ" sz="2800" dirty="0">
                <a:latin typeface="Tw Cen MT" panose="020B0602020104020603" pitchFamily="34" charset="-18"/>
              </a:rPr>
              <a:t>O</a:t>
            </a:r>
            <a:r>
              <a:rPr lang="cs-CZ" sz="2800" b="0" i="0" dirty="0">
                <a:effectLst/>
                <a:latin typeface="Tw Cen MT" panose="020B0602020104020603" pitchFamily="34" charset="-18"/>
              </a:rPr>
              <a:t>bčanský průkaz zákonného zástupce </a:t>
            </a:r>
          </a:p>
          <a:p>
            <a:pPr algn="just" fontAlgn="base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cs-CZ" sz="2800" dirty="0">
                <a:latin typeface="Tw Cen MT" panose="020B0602020104020603" pitchFamily="34" charset="-18"/>
              </a:rPr>
              <a:t>O</a:t>
            </a:r>
            <a:r>
              <a:rPr lang="cs-CZ" sz="2800" b="0" i="0" dirty="0">
                <a:effectLst/>
                <a:latin typeface="Tw Cen MT" panose="020B0602020104020603" pitchFamily="34" charset="-18"/>
              </a:rPr>
              <a:t>bčanský průkaz dítěte (pokud má dítě jiné trvalé bydliště než zákonný zástupce) </a:t>
            </a:r>
          </a:p>
          <a:p>
            <a:pPr algn="just" fontAlgn="base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cs-CZ" sz="2800" dirty="0">
                <a:latin typeface="Tw Cen MT" panose="020B0602020104020603" pitchFamily="34" charset="-18"/>
              </a:rPr>
              <a:t>V</a:t>
            </a:r>
            <a:r>
              <a:rPr lang="cs-CZ" sz="2800" b="0" i="0" dirty="0">
                <a:effectLst/>
                <a:latin typeface="Tw Cen MT" panose="020B0602020104020603" pitchFamily="34" charset="-18"/>
              </a:rPr>
              <a:t>ytištěná a podepsaná žádost o přijetí k základnímu vzdělávání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8903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4BABAB-B045-4A75-B59E-3BBB5C911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Tw Cen MT" panose="020B0602020104020603" pitchFamily="34" charset="-18"/>
              </a:rPr>
              <a:t>Odklad školní docházky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391F36-FD27-4A8A-ACD3-E3381618F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i="0" dirty="0">
                <a:effectLst/>
                <a:latin typeface="Tw Cen MT" panose="020B0602020104020603" pitchFamily="34" charset="-18"/>
              </a:rPr>
              <a:t>Odklad povinné školní docházky </a:t>
            </a:r>
            <a:r>
              <a:rPr lang="cs-CZ" sz="2400" b="0" i="0" dirty="0">
                <a:effectLst/>
                <a:latin typeface="Tw Cen MT" panose="020B0602020104020603" pitchFamily="34" charset="-18"/>
              </a:rPr>
              <a:t>je určen pro děti, které dovrší do 31. 8. daného roku šest let, ale nejsou ještě na zahájení školní docházky zralé/připravené. Dítě s odkladem PŠD má dvě možnosti: zůstat v MŠ/ zapsat se do přípravné třídy. </a:t>
            </a:r>
            <a:br>
              <a:rPr lang="cs-CZ" sz="2400" b="0" i="0" dirty="0">
                <a:effectLst/>
                <a:latin typeface="Tw Cen MT" panose="020B0602020104020603" pitchFamily="34" charset="-18"/>
              </a:rPr>
            </a:br>
            <a:endParaRPr lang="cs-CZ" sz="2400" b="0" i="0" dirty="0">
              <a:effectLst/>
              <a:latin typeface="Tw Cen MT" panose="020B0602020104020603" pitchFamily="34" charset="-18"/>
            </a:endParaRPr>
          </a:p>
          <a:p>
            <a:pPr marL="0" indent="0" algn="l" rtl="0">
              <a:spcBef>
                <a:spcPts val="900"/>
              </a:spcBef>
              <a:spcAft>
                <a:spcPts val="900"/>
              </a:spcAft>
              <a:buNone/>
            </a:pPr>
            <a:r>
              <a:rPr lang="cs-CZ" sz="2400" b="1" i="0" u="sng" dirty="0">
                <a:effectLst/>
                <a:latin typeface="Barlow" panose="00000500000000000000" pitchFamily="2" charset="-18"/>
              </a:rPr>
              <a:t>K vyřízení odkladu je potřeba</a:t>
            </a:r>
            <a:r>
              <a:rPr lang="cs-CZ" sz="2400" b="0" i="0" u="sng" dirty="0">
                <a:effectLst/>
                <a:latin typeface="Barlow" panose="00000500000000000000" pitchFamily="2" charset="-18"/>
              </a:rPr>
              <a:t>:</a:t>
            </a:r>
            <a:endParaRPr lang="cs-CZ" sz="2400" b="0" i="0" u="sng" dirty="0">
              <a:effectLst/>
              <a:latin typeface="Open Sans" panose="020B0606030504020204" pitchFamily="34" charset="0"/>
            </a:endParaRPr>
          </a:p>
          <a:p>
            <a:pPr marL="384810" indent="-285750" algn="l" rtl="0">
              <a:spcBef>
                <a:spcPts val="900"/>
              </a:spcBef>
              <a:spcAft>
                <a:spcPts val="900"/>
              </a:spcAft>
              <a:buFont typeface="Wingdings" panose="05000000000000000000" pitchFamily="2" charset="2"/>
              <a:buChar char="v"/>
            </a:pPr>
            <a:r>
              <a:rPr lang="cs-CZ" sz="2400" dirty="0">
                <a:latin typeface="Tw Cen MT" panose="020B0602020104020603" pitchFamily="34" charset="-18"/>
              </a:rPr>
              <a:t>Ž</a:t>
            </a:r>
            <a:r>
              <a:rPr lang="cs-CZ" sz="2400" b="0" i="0" dirty="0">
                <a:effectLst/>
                <a:latin typeface="Tw Cen MT" panose="020B0602020104020603" pitchFamily="34" charset="-18"/>
              </a:rPr>
              <a:t>ádost zákonného zástupce</a:t>
            </a:r>
          </a:p>
          <a:p>
            <a:pPr marL="384810" indent="-285750" algn="l" rtl="0">
              <a:spcBef>
                <a:spcPts val="900"/>
              </a:spcBef>
              <a:spcAft>
                <a:spcPts val="900"/>
              </a:spcAft>
              <a:buFont typeface="Wingdings" panose="05000000000000000000" pitchFamily="2" charset="2"/>
              <a:buChar char="v"/>
            </a:pPr>
            <a:r>
              <a:rPr lang="cs-CZ" sz="2400" dirty="0">
                <a:latin typeface="Tw Cen MT" panose="020B0602020104020603" pitchFamily="34" charset="-18"/>
              </a:rPr>
              <a:t>Z</a:t>
            </a:r>
            <a:r>
              <a:rPr lang="cs-CZ" sz="2400" b="0" i="0" dirty="0">
                <a:effectLst/>
                <a:latin typeface="Tw Cen MT" panose="020B0602020104020603" pitchFamily="34" charset="-18"/>
              </a:rPr>
              <a:t>práva z poradenského zařízení s doporučeným odkladem PŠD</a:t>
            </a:r>
          </a:p>
          <a:p>
            <a:pPr marL="384810" indent="-285750" algn="l" rtl="0">
              <a:spcBef>
                <a:spcPts val="900"/>
              </a:spcBef>
              <a:spcAft>
                <a:spcPts val="900"/>
              </a:spcAft>
              <a:buFont typeface="Wingdings" panose="05000000000000000000" pitchFamily="2" charset="2"/>
              <a:buChar char="v"/>
            </a:pPr>
            <a:r>
              <a:rPr lang="cs-CZ" sz="2400" b="0" i="0" dirty="0">
                <a:effectLst/>
                <a:latin typeface="Tw Cen MT" panose="020B0602020104020603" pitchFamily="34" charset="-18"/>
              </a:rPr>
              <a:t>Potvrzení od dětského lékaře</a:t>
            </a:r>
          </a:p>
          <a:p>
            <a:endParaRPr lang="cs-CZ" sz="3200" b="0" i="0" dirty="0">
              <a:solidFill>
                <a:srgbClr val="000000"/>
              </a:solidFill>
              <a:effectLst/>
              <a:latin typeface="Tw Cen MT" panose="020B06020201040206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056840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C0E94D-8328-4813-8B45-92BE151DE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Tw Cen MT" panose="020B0602020104020603" pitchFamily="34" charset="-18"/>
              </a:rPr>
              <a:t>Přípravná třída – PT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639B91-4F71-4F36-BE5B-21D7A150DF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853967"/>
            <a:ext cx="10058400" cy="418107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400" b="1" i="0" dirty="0">
                <a:effectLst/>
                <a:latin typeface="Tw Cen MT" panose="020B0602020104020603" pitchFamily="34" charset="-18"/>
              </a:rPr>
              <a:t>Přípravná třída</a:t>
            </a:r>
            <a:r>
              <a:rPr lang="cs-CZ" sz="2400" b="0" i="0" dirty="0">
                <a:effectLst/>
                <a:latin typeface="Tw Cen MT" panose="020B0602020104020603" pitchFamily="34" charset="-18"/>
              </a:rPr>
              <a:t> je především určena pro </a:t>
            </a:r>
            <a:r>
              <a:rPr lang="cs-CZ" sz="2400" i="0" dirty="0">
                <a:effectLst/>
                <a:latin typeface="Tw Cen MT" panose="020B0602020104020603" pitchFamily="34" charset="-18"/>
              </a:rPr>
              <a:t>děti s odkladem povinné školní docházky. </a:t>
            </a:r>
            <a:r>
              <a:rPr lang="cs-CZ" sz="2400" b="0" i="0" dirty="0">
                <a:effectLst/>
                <a:latin typeface="Tw Cen MT" panose="020B0602020104020603" pitchFamily="34" charset="-18"/>
              </a:rPr>
              <a:t>Při volné kapacitě je možné do třídy přijmout </a:t>
            </a:r>
            <a:r>
              <a:rPr lang="cs-CZ" sz="2400" i="0" dirty="0">
                <a:effectLst/>
                <a:latin typeface="Tw Cen MT" panose="020B0602020104020603" pitchFamily="34" charset="-18"/>
              </a:rPr>
              <a:t>pětileté děti.</a:t>
            </a:r>
          </a:p>
          <a:p>
            <a:pPr marL="0" indent="0" algn="just">
              <a:buNone/>
            </a:pPr>
            <a:r>
              <a:rPr lang="cs-CZ" sz="2400" b="0" i="0" dirty="0">
                <a:effectLst/>
                <a:latin typeface="Tw Cen MT" panose="020B0602020104020603" pitchFamily="34" charset="-18"/>
              </a:rPr>
              <a:t>Pro přijetí do přípravné třídy je nutné</a:t>
            </a:r>
            <a:r>
              <a:rPr lang="cs-CZ" sz="2400" b="1" i="0" dirty="0">
                <a:effectLst/>
                <a:latin typeface="Tw Cen MT" panose="020B0602020104020603" pitchFamily="34" charset="-18"/>
              </a:rPr>
              <a:t> doporučení poradenského zařízení</a:t>
            </a:r>
            <a:r>
              <a:rPr lang="cs-CZ" sz="2400" b="0" i="0" dirty="0">
                <a:effectLst/>
                <a:latin typeface="Tw Cen MT" panose="020B0602020104020603" pitchFamily="34" charset="-18"/>
              </a:rPr>
              <a:t>. Při odkladu je doporučení zpravidla součástí zprávy z poradny, pětileté děti potřebují samostatnou zprávu.</a:t>
            </a:r>
          </a:p>
          <a:p>
            <a:pPr marL="0" indent="0" algn="just">
              <a:buNone/>
            </a:pPr>
            <a:endParaRPr lang="cs-CZ" sz="2400" dirty="0">
              <a:latin typeface="Tw Cen MT" panose="020B0602020104020603" pitchFamily="34" charset="-18"/>
            </a:endParaRPr>
          </a:p>
          <a:p>
            <a:pPr marL="0" indent="0" algn="just">
              <a:buNone/>
            </a:pPr>
            <a:r>
              <a:rPr lang="cs-CZ" sz="2400" b="1" i="0" dirty="0">
                <a:effectLst/>
                <a:latin typeface="Tw Cen MT" panose="020B0602020104020603" pitchFamily="34" charset="-18"/>
              </a:rPr>
              <a:t>Zápis do PT  </a:t>
            </a:r>
            <a:r>
              <a:rPr lang="cs-CZ" sz="2400" b="0" i="0" dirty="0">
                <a:effectLst/>
                <a:latin typeface="Tw Cen MT" panose="020B0602020104020603" pitchFamily="34" charset="-18"/>
              </a:rPr>
              <a:t>se uskuteční současně při zápisu do první tří</a:t>
            </a:r>
            <a:r>
              <a:rPr lang="cs-CZ" sz="2400" dirty="0">
                <a:latin typeface="Tw Cen MT" panose="020B0602020104020603" pitchFamily="34" charset="-18"/>
              </a:rPr>
              <a:t>dy. </a:t>
            </a:r>
          </a:p>
        </p:txBody>
      </p:sp>
    </p:spTree>
    <p:extLst>
      <p:ext uri="{BB962C8B-B14F-4D97-AF65-F5344CB8AC3E}">
        <p14:creationId xmlns:p14="http://schemas.microsoft.com/office/powerpoint/2010/main" val="3278084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7E99BF-3153-453D-9250-73119553E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Tw Cen MT" panose="020B0602020104020603" pitchFamily="34" charset="-18"/>
              </a:rPr>
              <a:t>Režim dne v PT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1383A5-E046-48D2-ACC7-8CF09A749E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669409"/>
            <a:ext cx="10058400" cy="4365631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cs-CZ" sz="2400" dirty="0">
                <a:latin typeface="Tw Cen MT" panose="020B0602020104020603" pitchFamily="34" charset="-18"/>
              </a:rPr>
              <a:t>6:30 – 7:40 hodin – možnost pobytu v ranní družině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cs-CZ" sz="2400" dirty="0">
                <a:latin typeface="Tw Cen MT" panose="020B0602020104020603" pitchFamily="34" charset="-18"/>
              </a:rPr>
              <a:t>8:00 – 11:40 hodin – dopolední blok s paní třídní učitelkou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cs-CZ" sz="2400" dirty="0">
                <a:latin typeface="Tw Cen MT" panose="020B0602020104020603" pitchFamily="34" charset="-18"/>
              </a:rPr>
              <a:t>11:40 – 14:00 hodin – přesun do ŠD, oběd, klidový režim s paní vychovatelkou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cs-CZ" sz="2400" dirty="0">
                <a:latin typeface="Tw Cen MT" panose="020B0602020104020603" pitchFamily="34" charset="-18"/>
              </a:rPr>
              <a:t>14:00 – 15:30 hodin- pobyt venku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cs-CZ" sz="2400" dirty="0">
                <a:latin typeface="Tw Cen MT" panose="020B0602020104020603" pitchFamily="34" charset="-18"/>
              </a:rPr>
              <a:t>15:30 – 17:30 hodin – pobyt v ŠD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400" i="0" dirty="0">
                <a:solidFill>
                  <a:srgbClr val="000000"/>
                </a:solidFill>
                <a:effectLst/>
                <a:latin typeface="Tw Cen MT" panose="020B0602020104020603" pitchFamily="34" charset="-18"/>
              </a:rPr>
              <a:t>Režim přípravné třídy </a:t>
            </a:r>
            <a:r>
              <a:rPr lang="cs-CZ" sz="2400" b="0" i="0" dirty="0">
                <a:solidFill>
                  <a:srgbClr val="000000"/>
                </a:solidFill>
                <a:effectLst/>
                <a:latin typeface="Tw Cen MT" panose="020B0602020104020603" pitchFamily="34" charset="-18"/>
              </a:rPr>
              <a:t>se blíží školnímu režimu s dopoledním programem v rozsahu </a:t>
            </a:r>
            <a:br>
              <a:rPr lang="cs-CZ" sz="2400" b="0" i="0" dirty="0">
                <a:solidFill>
                  <a:srgbClr val="000000"/>
                </a:solidFill>
                <a:effectLst/>
                <a:latin typeface="Tw Cen MT" panose="020B0602020104020603" pitchFamily="34" charset="-18"/>
              </a:rPr>
            </a:br>
            <a:r>
              <a:rPr lang="cs-CZ" sz="2400" b="0" i="0" dirty="0">
                <a:solidFill>
                  <a:srgbClr val="000000"/>
                </a:solidFill>
                <a:effectLst/>
                <a:latin typeface="Tw Cen MT" panose="020B0602020104020603" pitchFamily="34" charset="-18"/>
              </a:rPr>
              <a:t>20 vyučovacích hodin. </a:t>
            </a:r>
            <a:endParaRPr lang="cs-CZ" dirty="0">
              <a:latin typeface="Tw Cen MT" panose="020B06020201040206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7365647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138</TotalTime>
  <Words>480</Words>
  <Application>Microsoft Office PowerPoint</Application>
  <PresentationFormat>Širokoúhlá obrazovka</PresentationFormat>
  <Paragraphs>35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4" baseType="lpstr">
      <vt:lpstr>Barlow</vt:lpstr>
      <vt:lpstr>Century Gothic</vt:lpstr>
      <vt:lpstr>Garamond</vt:lpstr>
      <vt:lpstr>Open Sans</vt:lpstr>
      <vt:lpstr>Tw Cen MT</vt:lpstr>
      <vt:lpstr>Wingdings</vt:lpstr>
      <vt:lpstr>Savon</vt:lpstr>
      <vt:lpstr>ZÁPIS DO 1.TŘÍDy, PT</vt:lpstr>
      <vt:lpstr>Průběh zápisů </vt:lpstr>
      <vt:lpstr>Kritéria přijetí </vt:lpstr>
      <vt:lpstr>S sebou k zápisu: </vt:lpstr>
      <vt:lpstr>Odklad školní docházky </vt:lpstr>
      <vt:lpstr>Přípravná třída – PT </vt:lpstr>
      <vt:lpstr>Režim dne v PT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ZÁPISY DO 1.TŘÍD, PT</dc:title>
  <dc:creator>Zuzana Kysilková</dc:creator>
  <cp:lastModifiedBy>Zuzana Kysilková</cp:lastModifiedBy>
  <cp:revision>15</cp:revision>
  <dcterms:created xsi:type="dcterms:W3CDTF">2024-01-19T18:55:42Z</dcterms:created>
  <dcterms:modified xsi:type="dcterms:W3CDTF">2024-01-26T07:44:34Z</dcterms:modified>
</cp:coreProperties>
</file>