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11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68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08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12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64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8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22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3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4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9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12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CE7B-B80D-4CC7-9147-10EE6EA28B89}" type="datetimeFigureOut">
              <a:rPr lang="cs-CZ" smtClean="0"/>
              <a:t>19.05.2023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0DF5-FF47-4312-8A1D-EFDD51CDC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81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87298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DÁNSKO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2472" y="3463492"/>
            <a:ext cx="9144000" cy="1655762"/>
          </a:xfrm>
        </p:spPr>
        <p:txBody>
          <a:bodyPr/>
          <a:lstStyle/>
          <a:p>
            <a:r>
              <a:rPr lang="cs-CZ" dirty="0"/>
              <a:t>7.11 – 10.11.2021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17965" y="6059054"/>
            <a:ext cx="904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ZŠ T. G. Masaryka Praha 7, Ortenovo náměstí 34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94910" y="4147127"/>
            <a:ext cx="3610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err="1"/>
              <a:t>Gammel</a:t>
            </a:r>
            <a:r>
              <a:rPr lang="cs-CZ" sz="2000" dirty="0"/>
              <a:t> </a:t>
            </a:r>
            <a:r>
              <a:rPr lang="cs-CZ" sz="2000" dirty="0" err="1"/>
              <a:t>Lindholm</a:t>
            </a:r>
            <a:r>
              <a:rPr lang="cs-CZ" sz="2000" dirty="0"/>
              <a:t>, </a:t>
            </a:r>
            <a:r>
              <a:rPr lang="cs-CZ" sz="2000" dirty="0" err="1"/>
              <a:t>N</a:t>
            </a:r>
            <a:r>
              <a:rPr lang="cs-CZ" dirty="0" err="1"/>
              <a:t>ø</a:t>
            </a:r>
            <a:r>
              <a:rPr lang="cs-CZ" sz="2000" dirty="0" err="1"/>
              <a:t>rresundby</a:t>
            </a:r>
            <a:endParaRPr lang="cs-CZ" sz="20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144C0B6-B5AD-4DEB-ADBF-5E17108E2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849" y="389526"/>
            <a:ext cx="7567077" cy="162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81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199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Dánské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691" y="1770205"/>
            <a:ext cx="5612476" cy="465830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stupeň 0. – 3. třída</a:t>
            </a:r>
          </a:p>
          <a:p>
            <a:pPr marL="0" indent="0">
              <a:buNone/>
            </a:pPr>
            <a:r>
              <a:rPr lang="cs-CZ" dirty="0"/>
              <a:t>   2. Stupeň 4. – 6. třída</a:t>
            </a:r>
          </a:p>
          <a:p>
            <a:pPr marL="0" indent="0">
              <a:buNone/>
            </a:pPr>
            <a:r>
              <a:rPr lang="cs-CZ" dirty="0"/>
              <a:t>   3. Stupeň 7. – 9. třída</a:t>
            </a:r>
          </a:p>
          <a:p>
            <a:r>
              <a:rPr lang="cs-CZ" dirty="0"/>
              <a:t>Známkování od 8. třídy, do té doby formativní hodnocení</a:t>
            </a:r>
          </a:p>
          <a:p>
            <a:r>
              <a:rPr lang="cs-CZ" dirty="0"/>
              <a:t>V jedné třídě učí učitelé, pedagogové a asistenti pedagoga</a:t>
            </a:r>
          </a:p>
          <a:p>
            <a:r>
              <a:rPr lang="cs-CZ" dirty="0"/>
              <a:t>Důraz kladen na emociální a sociální vývoj dětí</a:t>
            </a:r>
          </a:p>
          <a:p>
            <a:r>
              <a:rPr lang="cs-CZ" dirty="0"/>
              <a:t>Děti s OMJ začleňovány formou inkluze, mají podpůrné programy a zaměřují se na osvojení si dánského jazyka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https://upload.wikimedia.org/wikipedia/commons/thumb/9/9c/Flag_of_Denmark.svg/1200px-Flag_of_Denmark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005" y="1865745"/>
            <a:ext cx="4824183" cy="365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41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1482"/>
            <a:ext cx="12192000" cy="1325563"/>
          </a:xfrm>
        </p:spPr>
        <p:txBody>
          <a:bodyPr/>
          <a:lstStyle/>
          <a:p>
            <a:pPr algn="ctr"/>
            <a:r>
              <a:rPr lang="cs-CZ" dirty="0" err="1"/>
              <a:t>Gammel</a:t>
            </a:r>
            <a:r>
              <a:rPr lang="cs-CZ" dirty="0"/>
              <a:t> </a:t>
            </a:r>
            <a:r>
              <a:rPr lang="cs-CZ" dirty="0" err="1"/>
              <a:t>Lindholm</a:t>
            </a:r>
            <a:r>
              <a:rPr lang="cs-CZ" dirty="0"/>
              <a:t>, </a:t>
            </a:r>
            <a:r>
              <a:rPr lang="cs-CZ" dirty="0" err="1"/>
              <a:t>Nørresundby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090" y="1687484"/>
            <a:ext cx="6422967" cy="485186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Mgr. Denisa </a:t>
            </a:r>
            <a:r>
              <a:rPr lang="cs-CZ" dirty="0" err="1"/>
              <a:t>Herodesová</a:t>
            </a:r>
            <a:r>
              <a:rPr lang="cs-CZ" dirty="0"/>
              <a:t> a Bc. Sára Košťáková</a:t>
            </a:r>
          </a:p>
          <a:p>
            <a:pPr lvl="0" fontAlgn="base"/>
            <a:r>
              <a:rPr lang="cs-CZ" dirty="0"/>
              <a:t>600 žáků, oddělené budovy na 1. a 2. stupeň, nové sportovní hřiště včetně plaveckého bazénu</a:t>
            </a:r>
          </a:p>
          <a:p>
            <a:pPr fontAlgn="base"/>
            <a:r>
              <a:rPr lang="cs-CZ" dirty="0"/>
              <a:t>Ve třídě učitel, pedagog pro třídu i pedagog pro jednoho žáka s OMJ</a:t>
            </a:r>
          </a:p>
          <a:p>
            <a:pPr fontAlgn="base"/>
            <a:r>
              <a:rPr lang="cs-CZ" dirty="0"/>
              <a:t>Běžná práce s  dataprojektorem, počítačem, pracovním sešitem</a:t>
            </a:r>
          </a:p>
          <a:p>
            <a:pPr fontAlgn="base"/>
            <a:r>
              <a:rPr lang="cs-CZ" dirty="0"/>
              <a:t>25 % žáků jiné národnosti, až 30 národností</a:t>
            </a:r>
          </a:p>
          <a:p>
            <a:pPr lvl="0" fontAlgn="base"/>
            <a:r>
              <a:rPr lang="cs-CZ" dirty="0"/>
              <a:t>Žáci s OMJ integrováni ve třídách, pracují v menší skupince nebo individuálně s učitelem</a:t>
            </a:r>
          </a:p>
          <a:p>
            <a:pPr lvl="0" fontAlgn="base"/>
            <a:r>
              <a:rPr lang="cs-CZ" dirty="0"/>
              <a:t>Podpora ze strany státu finančně i podpůrnými programy pro přistěhovalce a uprchlíky</a:t>
            </a:r>
          </a:p>
        </p:txBody>
      </p:sp>
      <p:pic>
        <p:nvPicPr>
          <p:cNvPr id="3074" name="Picture 2" descr="Popis není dostupný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850" y="2068945"/>
            <a:ext cx="5203150" cy="390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9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Inspirace pro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žáků k pohybu o přestávkách</a:t>
            </a:r>
          </a:p>
          <a:p>
            <a:r>
              <a:rPr lang="cs-CZ" dirty="0"/>
              <a:t>Žáci s OMJ nechodí ze tříd při výuce pryč, plná integrace</a:t>
            </a:r>
          </a:p>
          <a:p>
            <a:r>
              <a:rPr lang="cs-CZ" dirty="0"/>
              <a:t>Častá práce ve skupinách, využívání medií při výuce, práce na počítači</a:t>
            </a:r>
          </a:p>
          <a:p>
            <a:r>
              <a:rPr lang="cs-CZ" dirty="0"/>
              <a:t>Informování rodičů ihned e-mailem o zanedbávání žákovských povinností</a:t>
            </a:r>
          </a:p>
          <a:p>
            <a:r>
              <a:rPr lang="cs-CZ" dirty="0"/>
              <a:t>Využívání učitelů s aprobací dánského jazyka k pomoci žákům s OMJ</a:t>
            </a:r>
          </a:p>
          <a:p>
            <a:r>
              <a:rPr lang="cs-CZ" dirty="0"/>
              <a:t>Důraz na toleranci, otevřenost, komunikaci a zodpovědnost za své činy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3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87298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DÁNSKO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2472" y="3463492"/>
            <a:ext cx="9144000" cy="1655762"/>
          </a:xfrm>
        </p:spPr>
        <p:txBody>
          <a:bodyPr/>
          <a:lstStyle/>
          <a:p>
            <a:r>
              <a:rPr lang="cs-CZ" dirty="0"/>
              <a:t>7.11 – 10.11.2021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17965" y="6059054"/>
            <a:ext cx="904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ZŠ T. G. Masaryka Praha 7, Ortenovo náměstí 34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94910" y="4147127"/>
            <a:ext cx="3610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err="1"/>
              <a:t>Gammel</a:t>
            </a:r>
            <a:r>
              <a:rPr lang="cs-CZ" sz="2000" dirty="0"/>
              <a:t> </a:t>
            </a:r>
            <a:r>
              <a:rPr lang="cs-CZ" sz="2000" dirty="0" err="1"/>
              <a:t>Lindholm</a:t>
            </a:r>
            <a:r>
              <a:rPr lang="cs-CZ" sz="2000" dirty="0"/>
              <a:t>, </a:t>
            </a:r>
            <a:r>
              <a:rPr lang="cs-CZ" sz="2000" dirty="0" err="1"/>
              <a:t>N</a:t>
            </a:r>
            <a:r>
              <a:rPr lang="cs-CZ" dirty="0" err="1"/>
              <a:t>ø</a:t>
            </a:r>
            <a:r>
              <a:rPr lang="cs-CZ" sz="2000" dirty="0" err="1"/>
              <a:t>rresundby</a:t>
            </a:r>
            <a:endParaRPr lang="cs-CZ" sz="20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144C0B6-B5AD-4DEB-ADBF-5E17108E2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849" y="389526"/>
            <a:ext cx="7567077" cy="162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4271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278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  DÁNSKO</vt:lpstr>
      <vt:lpstr>Dánské školství</vt:lpstr>
      <vt:lpstr>Gammel Lindholm, Nørresundby</vt:lpstr>
      <vt:lpstr>Inspirace pro praxi</vt:lpstr>
      <vt:lpstr>  DÁNSKO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DÁNSKO</dc:title>
  <dc:creator>Sára Košťáková</dc:creator>
  <cp:lastModifiedBy>Gajoš Josef</cp:lastModifiedBy>
  <cp:revision>13</cp:revision>
  <dcterms:created xsi:type="dcterms:W3CDTF">2022-01-12T13:09:57Z</dcterms:created>
  <dcterms:modified xsi:type="dcterms:W3CDTF">2023-05-19T13:56:13Z</dcterms:modified>
</cp:coreProperties>
</file>