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2" r:id="rId8"/>
    <p:sldId id="260" r:id="rId9"/>
    <p:sldId id="261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8B8474-1489-704E-5C60-4CA3C52FCC78}" v="204" dt="2022-11-22T10:10:11.197"/>
    <p1510:client id="{A503E327-62FD-A9D7-8C35-2EB271CE3F9A}" v="97" dt="2022-11-22T10:07:32.888"/>
    <p1510:client id="{B43F29B4-79D3-1EC1-0E10-7D94E9E54F80}" v="115" dt="2023-01-10T13:20:40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014850-AFB0-45C8-AC1C-F2CBE4052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CFBB0A-A190-4028-AC94-31F57BC3BF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3FCFFD-8347-4907-81A8-13758BEB5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4C6B-E45F-4593-AACD-697473F38805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1133AE-5545-45F0-BE68-EA63927A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A8A29C-5009-4BDF-81FA-1A43D7AE1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05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725DB3-9B9B-4067-8D21-9F2703772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255B2E4-5432-4DD9-91BA-9A943FA00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1627FF-D4CF-4B55-A438-51F9B82DD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4C6B-E45F-4593-AACD-697473F38805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2226A8-0410-4BF7-B1CA-82AEA91D2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01AD2E-DECE-40BD-BD11-51D5A2BA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71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1BCCB4-B0D0-466C-B7FC-3D8BE2F628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CB1FF57-77E7-4BAC-8D22-0C1F53C1E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CAAE0C-01C8-4084-8A2D-3A9015300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4C6B-E45F-4593-AACD-697473F38805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7A3C71-32D7-43AF-952F-B43933721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FD9C6B-01DB-46C7-A300-D652F76C5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06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CCE67F-2DF1-4DAC-88A4-66D45421B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6F176F-C038-4AD6-A804-8C188C52E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3A45A9-4280-421C-AE6E-6CD9716A5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4C6B-E45F-4593-AACD-697473F38805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AE82C2-C283-45BC-8623-B13D82928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86E041-CFDE-4CDD-A69A-D7ABDFD4F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91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598AF0-5057-4B15-A323-FAADBB653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D69702-79B8-4CE9-95A9-1A0891388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D388D8-73A6-4C6B-B36C-52D066CE2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4C6B-E45F-4593-AACD-697473F38805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26597F-210A-44F8-B1B6-CACF9D91D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8FABB6-A073-42AA-A98F-E07A751A7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31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D254B-1DCC-42D3-AB7F-DFA5D1E2E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468126-8F07-421C-91A8-5CFC281BD3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82308B3-3BD6-4D5A-97DF-09C8FF4DE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00DE9B-5253-4825-99B2-EF0ED9C11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4C6B-E45F-4593-AACD-697473F38805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1626A9A-F9EB-48CC-899C-415D9288D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96DB3F-EF1A-4557-95E6-C77C75496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35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EEB1DF-EC50-4C24-AFA9-126D3695C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C1D34E-AC0F-4055-855E-143C784D2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DAFE148-80C2-4528-93A9-59546F954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D3295ED-EB2E-485F-AAC2-9D324195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43CDC84-78F4-4A6E-AD2B-EFF7EDF2A7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D39922B-85E8-4D6F-9F6B-A54D39864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4C6B-E45F-4593-AACD-697473F38805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E19755A-3FC9-42AB-966B-FF890FFAC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5282F88-D008-47FB-91F5-FFB144C70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47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01F8E-17D7-4FB2-97E8-D3CBD5747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3B189E9-0DC5-49BC-BF19-BAA1D3CC3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4C6B-E45F-4593-AACD-697473F38805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70ADC45-4B6D-4220-9A4E-ADBDFDB06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A771983-E43E-4D42-AF28-9A2E514C2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7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0CA6369-5C7C-4DAD-8EE6-37E29761F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4C6B-E45F-4593-AACD-697473F38805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48C7E16-17D1-43CB-B807-AB690DE13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58A6E2-08E0-42A9-BCF0-5C8F802A0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45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4ABA1-3B1B-4ADF-99A9-3417C4C36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EE748-67AF-4AC4-90CE-B4D59E982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7A8EA65-AFED-4FDF-8251-E2074B8FF6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A1815C6-1400-4FCE-9A3B-EA072D95A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4C6B-E45F-4593-AACD-697473F38805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EF78D6-3DA4-432F-9CBE-E3AF78EC5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94FB28-1E1E-4C36-9A7E-D2301E14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38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F9839-0D8E-40DF-A674-B838E5FC5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8A30CB5-1483-412F-B14D-9CC9EE4560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FEE76E3-C1AC-49C1-AB6C-EAEB11FE6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9990A2-B3B7-4551-95E5-F019DF185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4C6B-E45F-4593-AACD-697473F38805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0DA602-4635-41A6-9C73-BF0491A2A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0AEB11-A43A-425E-9F2C-337B62299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6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EC4C66C-B4D6-41D6-8A96-F6FB3077C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4CE8B4-C1C4-4E7D-BC79-43D020760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4D9B71-66DD-438E-BB48-0046A5CDD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14C6B-E45F-4593-AACD-697473F38805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18B9ED-C104-4145-B606-4DCE2F7F5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B297CE-06C3-4122-9965-A571D1BFA0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33906-754E-4889-A4D0-DA9C242FD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42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9DB2C0-C4C8-4E57-9172-EF870B6FE7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>
                <a:latin typeface="Arial" panose="020B0604020202020204" pitchFamily="34" charset="0"/>
                <a:cs typeface="Arial" panose="020B0604020202020204" pitchFamily="34" charset="0"/>
              </a:rPr>
              <a:t>Finsko - Helsinky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446F13-0DB8-4F84-8300-4DE13B3066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2357" y="3602038"/>
            <a:ext cx="10946167" cy="2905294"/>
          </a:xfrm>
        </p:spPr>
        <p:txBody>
          <a:bodyPr>
            <a:normAutofit/>
          </a:bodyPr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5.-9.9.2022</a:t>
            </a:r>
          </a:p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Jan Rychtr</a:t>
            </a:r>
          </a:p>
          <a:p>
            <a:pPr algn="l"/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Jáchym Glas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D4F44F0-DAC2-4895-8C8E-AB0C6762F3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11" y="81456"/>
            <a:ext cx="2258613" cy="208181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A50FACC-458D-45ED-BB0A-BD1BC7399B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52" y="154530"/>
            <a:ext cx="1751515" cy="175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41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5C53F8-E6F5-45C2-84EB-1502E8F0D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>
                <a:latin typeface="Arial" panose="020B0604020202020204" pitchFamily="34" charset="0"/>
                <a:cs typeface="Arial" panose="020B0604020202020204" pitchFamily="34" charset="0"/>
              </a:rPr>
              <a:t>Základní informace – Finské školství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453C99-78FC-44E0-84F7-A3296C396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/>
              <a:t>Základní pilíře školství jsou: </a:t>
            </a:r>
          </a:p>
          <a:p>
            <a:r>
              <a:rPr lang="cs-CZ"/>
              <a:t>rovnost příležitostí </a:t>
            </a:r>
          </a:p>
          <a:p>
            <a:r>
              <a:rPr lang="cs-CZ"/>
              <a:t>komplexnost vzdělání</a:t>
            </a:r>
          </a:p>
          <a:p>
            <a:r>
              <a:rPr lang="cs-CZ"/>
              <a:t>kvalifikovaní učitele</a:t>
            </a:r>
          </a:p>
          <a:p>
            <a:r>
              <a:rPr lang="cs-CZ"/>
              <a:t>povzbudivé hodnocení</a:t>
            </a:r>
          </a:p>
          <a:p>
            <a:r>
              <a:rPr lang="cs-CZ"/>
              <a:t>vysoké postavení vzdělání ve společnosti</a:t>
            </a:r>
          </a:p>
          <a:p>
            <a:r>
              <a:rPr lang="cs-CZ"/>
              <a:t>flexibilita a samostatnost škol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640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F4258-51AA-436A-B0B6-655FCD594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>
                <a:latin typeface="Arial" panose="020B0604020202020204" pitchFamily="34" charset="0"/>
                <a:cs typeface="Arial" panose="020B0604020202020204" pitchFamily="34" charset="0"/>
              </a:rPr>
              <a:t>Základní škola - </a:t>
            </a:r>
            <a:r>
              <a:rPr lang="cs-CZ" b="1" u="sng" err="1">
                <a:latin typeface="Arial" panose="020B0604020202020204" pitchFamily="34" charset="0"/>
                <a:cs typeface="Arial" panose="020B0604020202020204" pitchFamily="34" charset="0"/>
              </a:rPr>
              <a:t>Rajakylan</a:t>
            </a:r>
            <a:r>
              <a:rPr lang="cs-CZ" b="1" u="sng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u="sng" err="1">
                <a:latin typeface="Arial" panose="020B0604020202020204" pitchFamily="34" charset="0"/>
                <a:cs typeface="Arial" panose="020B0604020202020204" pitchFamily="34" charset="0"/>
              </a:rPr>
              <a:t>koulu</a:t>
            </a:r>
            <a:endParaRPr lang="cs-CZ" b="1" u="sng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F3FB688-4A10-415B-8859-CBC144F585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505" y="1887768"/>
            <a:ext cx="2447627" cy="4351338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E1D28CC-1458-4120-B3D0-A572C789F207}"/>
              </a:ext>
            </a:extLst>
          </p:cNvPr>
          <p:cNvSpPr txBox="1"/>
          <p:nvPr/>
        </p:nvSpPr>
        <p:spPr>
          <a:xfrm>
            <a:off x="630315" y="1970843"/>
            <a:ext cx="7865615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cs typeface="Calibri" panose="020F0502020204030204"/>
              </a:rPr>
              <a:t>Maximální podpora žáků s OMJ (jeden rok intenzivní jazykové přípravy)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cs typeface="Calibri" panose="020F0502020204030204"/>
              </a:rPr>
              <a:t>Pomůcky pro všechny zdarma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cs typeface="Calibri" panose="020F0502020204030204"/>
              </a:rPr>
              <a:t>Názorná výuka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cs typeface="Calibri" panose="020F0502020204030204"/>
              </a:rPr>
              <a:t>Individuální přístup, možnost rozvíjet i mateřský jazyk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cs typeface="Calibri" panose="020F0502020204030204"/>
              </a:rPr>
              <a:t>Využití ICT technologie</a:t>
            </a:r>
          </a:p>
        </p:txBody>
      </p:sp>
    </p:spTree>
    <p:extLst>
      <p:ext uri="{BB962C8B-B14F-4D97-AF65-F5344CB8AC3E}">
        <p14:creationId xmlns:p14="http://schemas.microsoft.com/office/powerpoint/2010/main" val="400863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F4258-51AA-436A-B0B6-655FCD594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>
                <a:latin typeface="Arial" panose="020B0604020202020204" pitchFamily="34" charset="0"/>
                <a:cs typeface="Arial" panose="020B0604020202020204" pitchFamily="34" charset="0"/>
              </a:rPr>
              <a:t>Základní škola - </a:t>
            </a:r>
            <a:r>
              <a:rPr lang="cs-CZ" b="1" u="sng" err="1">
                <a:latin typeface="Arial" panose="020B0604020202020204" pitchFamily="34" charset="0"/>
                <a:cs typeface="Arial" panose="020B0604020202020204" pitchFamily="34" charset="0"/>
              </a:rPr>
              <a:t>Vierumaen</a:t>
            </a:r>
            <a:r>
              <a:rPr lang="cs-CZ" b="1" u="sng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u="sng" err="1">
                <a:latin typeface="Arial" panose="020B0604020202020204" pitchFamily="34" charset="0"/>
                <a:cs typeface="Arial" panose="020B0604020202020204" pitchFamily="34" charset="0"/>
              </a:rPr>
              <a:t>koulu</a:t>
            </a:r>
            <a:endParaRPr lang="cs-CZ" b="1" u="sng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F3FB688-4A10-415B-8859-CBC144F585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40505" y="1887769"/>
            <a:ext cx="2447627" cy="4351336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CB27412-2DD2-4748-ABA2-BD5FE21B2970}"/>
              </a:ext>
            </a:extLst>
          </p:cNvPr>
          <p:cNvSpPr txBox="1"/>
          <p:nvPr/>
        </p:nvSpPr>
        <p:spPr>
          <a:xfrm>
            <a:off x="665826" y="1979721"/>
            <a:ext cx="7865615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Žáci s OMJ od II. ročníku absolvují jeden rok v „přípravném ročníku“ a teprve potom jsou zcela zařazeni do standartních tříd. Učí se zde finský jazyk a národní tradice a zvyklosti.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Žáci s OMJ ve věku I. Ročníku jsou rovnou zařazeni do běžných tříd.</a:t>
            </a:r>
            <a:endParaRPr lang="cs-CZ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cs typeface="Calibri"/>
              </a:rPr>
              <a:t>Využiti pomůcek pro názornou výuku.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cs typeface="Calibri"/>
              </a:rPr>
              <a:t>Zapojení elektronických materiálů.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cs typeface="Calibri"/>
              </a:rPr>
              <a:t>Finanční podpora všech žáků s OMJ.</a:t>
            </a:r>
          </a:p>
          <a:p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2051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AE869-4244-4489-B6C0-9DDE88238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>
                <a:latin typeface="Arial" panose="020B0604020202020204" pitchFamily="34" charset="0"/>
                <a:cs typeface="Arial" panose="020B0604020202020204" pitchFamily="34" charset="0"/>
              </a:rPr>
              <a:t>Přínosy stáže, jejich realizace.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5E0F6F-D33C-4795-82D1-F88E3876A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Možnosti častějšího pobytu žáků na čerstvém vzduchu – výuka, přestávky atd.</a:t>
            </a:r>
          </a:p>
          <a:p>
            <a:r>
              <a:rPr lang="cs-CZ"/>
              <a:t>Využívání relaxačních zón</a:t>
            </a:r>
          </a:p>
          <a:p>
            <a:r>
              <a:rPr lang="cs-CZ"/>
              <a:t>Flexibilní dělení žáků v rámci jednotlivých ročníku i celé školy.</a:t>
            </a:r>
          </a:p>
          <a:p>
            <a:r>
              <a:rPr lang="cs-CZ"/>
              <a:t>Možnosti zajišťování výuky rodného jazyka pro žáky s OMJ</a:t>
            </a:r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566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9271C6-36BC-4036-A2C7-9F09A7EA3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854" y="2873483"/>
            <a:ext cx="10515600" cy="31367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/>
              <a:t>Děkujeme všem zainteresovaným za zprostředkování a dokonalou organizaci celé stáže.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r">
              <a:buNone/>
            </a:pPr>
            <a:r>
              <a:rPr lang="cs-CZ" dirty="0"/>
              <a:t>Jan </a:t>
            </a:r>
            <a:r>
              <a:rPr lang="cs-CZ" dirty="0" err="1"/>
              <a:t>Rychtr</a:t>
            </a:r>
            <a:r>
              <a:rPr lang="cs-CZ" dirty="0"/>
              <a:t> a Jáchym </a:t>
            </a:r>
            <a:r>
              <a:rPr lang="cs-CZ" dirty="0" err="1"/>
              <a:t>Glas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ED94F27-A0B2-442B-B458-D3418B9C3D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11" y="81456"/>
            <a:ext cx="2258613" cy="208181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1EC106E-A31C-4736-88EF-CE3BD4839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952" y="154530"/>
            <a:ext cx="1751515" cy="175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7451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5B6065BEF7725488A5A49F0466D4041" ma:contentTypeVersion="13" ma:contentTypeDescription="Vytvoří nový dokument" ma:contentTypeScope="" ma:versionID="1b67fd93daa74a12f34d2f9152f53c69">
  <xsd:schema xmlns:xsd="http://www.w3.org/2001/XMLSchema" xmlns:xs="http://www.w3.org/2001/XMLSchema" xmlns:p="http://schemas.microsoft.com/office/2006/metadata/properties" xmlns:ns3="8e18a3bf-073c-4392-b950-a924d182af2a" xmlns:ns4="291f5bec-bb43-405f-a3d0-d05cf1fec49c" targetNamespace="http://schemas.microsoft.com/office/2006/metadata/properties" ma:root="true" ma:fieldsID="a98a3430a2d0446f3ea6e488f4d94667" ns3:_="" ns4:_="">
    <xsd:import namespace="8e18a3bf-073c-4392-b950-a924d182af2a"/>
    <xsd:import namespace="291f5bec-bb43-405f-a3d0-d05cf1fec4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18a3bf-073c-4392-b950-a924d182af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f5bec-bb43-405f-a3d0-d05cf1fec49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FAD818-D8E8-4CD3-ACD9-868A11D0B5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8E9831-8E88-4422-83C9-862C035681D7}">
  <ds:schemaRefs>
    <ds:schemaRef ds:uri="291f5bec-bb43-405f-a3d0-d05cf1fec49c"/>
    <ds:schemaRef ds:uri="8e18a3bf-073c-4392-b950-a924d182af2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38627BE-FBC7-4B37-894D-0CCA68902216}">
  <ds:schemaRefs>
    <ds:schemaRef ds:uri="291f5bec-bb43-405f-a3d0-d05cf1fec49c"/>
    <ds:schemaRef ds:uri="8e18a3bf-073c-4392-b950-a924d182af2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202</Words>
  <Application>Microsoft Office PowerPoint</Application>
  <PresentationFormat>Širokoúhlá obrazovka</PresentationFormat>
  <Paragraphs>36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Finsko - Helsinky</vt:lpstr>
      <vt:lpstr>Základní informace – Finské školství</vt:lpstr>
      <vt:lpstr>Základní škola - Rajakylan koulu</vt:lpstr>
      <vt:lpstr>Základní škola - Vierumaen koulu</vt:lpstr>
      <vt:lpstr>Přínosy stáže, jejich realizace.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Finsko - Helsinky</dc:title>
  <dc:creator>Jáchym Glas</dc:creator>
  <cp:lastModifiedBy>Gajoš Josef</cp:lastModifiedBy>
  <cp:revision>18</cp:revision>
  <dcterms:created xsi:type="dcterms:W3CDTF">2022-11-15T12:00:21Z</dcterms:created>
  <dcterms:modified xsi:type="dcterms:W3CDTF">2023-02-15T08:13:58Z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0x01010075B6065BEF7725488A5A49F0466D4041</vt:lpwstr>
  </property>
</Properties>
</file>