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9" r:id="rId4"/>
    <p:sldId id="268" r:id="rId5"/>
    <p:sldId id="267" r:id="rId6"/>
    <p:sldId id="265" r:id="rId7"/>
    <p:sldId id="266" r:id="rId8"/>
    <p:sldId id="270" r:id="rId9"/>
    <p:sldId id="257" r:id="rId10"/>
    <p:sldId id="258" r:id="rId11"/>
    <p:sldId id="262" r:id="rId12"/>
    <p:sldId id="259" r:id="rId13"/>
    <p:sldId id="263" r:id="rId14"/>
    <p:sldId id="260" r:id="rId15"/>
    <p:sldId id="264" r:id="rId16"/>
    <p:sldId id="26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92A1A-0CA8-4F43-87B3-788A92C0E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F8C1CEE-E72A-4480-97CE-A30188D02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1C8D24-C028-4264-9B67-19B266024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D668AF-0AD7-4C33-8139-2D52160D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12BBB4-3885-47F6-8A74-4D17417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9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F6A66-6D07-4276-8605-342E4290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3883A25-C180-4C63-9B8C-01D0ACBBA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1CADAD-D40B-4AB5-AA08-DBA66A61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0D34D2-F662-4BD9-AA5A-DF75CAD3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C9A000-0345-4F57-BF13-B3262852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F9CE0F0-0E21-4762-ADFB-DEE3CC036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51468B-BDFF-46F1-9880-6B9208DE9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AA19-F763-45AD-8DB3-188C9B07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C45799-D1CA-4BCB-ADE9-7B7CA3F4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236A19-9F5D-436F-A1DD-A247F182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66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05B838-1108-4BB4-9B35-E4AC833A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00C07B-01C7-41AA-9F9E-31E44E81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96F9F-AE8A-4784-9460-51DF2ACB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79414-A75E-44A0-9999-609E56DFC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2152F9-F598-44F7-B744-98457B19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5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81473-9ACD-4F2C-BCC6-CE5BC37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3151E8-5771-47F3-9C64-8CD687126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D7EA4E-2207-45F5-9DB7-3A5D02B2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373FA6-3B98-4C40-B4B8-1F5AC07D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942E8-294D-4824-A02D-6D6B24A1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6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F150C-E9AF-4A14-A1A3-AE849583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D2D15D-E07E-4FF8-B9D8-1E496F3C6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24C8D5-5F1E-42EB-9AE9-16F9C5F3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0FFF1-CA28-4FB2-BDEA-0310B97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CE8E8-FC2C-4AF3-8DF3-39936EAD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597415-8D42-4488-A26C-F0438635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57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668BD-95C2-4B6A-A30E-E174BC097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796407-D219-4785-8E8B-FFB55ABA0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40BBCC9-F762-4688-B8CF-4E2337ED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242DD4-5D66-4338-B66A-0BC67B838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517FF42-DE72-4B7A-A269-C761BA213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0DF6C9-4800-47C4-8017-F9A97938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E5082F-14D0-439E-8308-93F4DE73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017970F-48F9-4C02-BA63-81AAE077D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46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662881-AB75-4D66-A348-20BBDBC7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B27D517-182F-4974-8C51-EA10C7C3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A9999A-E560-4045-BCC6-EF08F1B4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4263B2-1F2E-4166-850E-2DB611E43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4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6A57453-4D6B-4A2D-8DFF-330185AE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DED7160-6A68-4013-A45B-99253D2C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193AEA5-5F10-4058-8F2C-AF5183BF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4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CF6B0-81B6-4C8D-8FC9-170F13AE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B8700-DA2B-40EB-97BB-538B001AA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F33C12-DD94-4CF4-8D0F-190C44D69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FBF0BB-A471-438F-822C-20409F27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F2CB28-9FB7-4216-A346-A0EBF9F26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6B5CCA-5FAF-413D-A3C2-9B784AE1E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09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09310-DF53-4230-B821-900A61DF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0BBDBF5-8452-4925-A7DE-AE14AAEDF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D2E3F00-1B10-4DA9-A479-F343DCD05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9943D42-CA03-4E2B-BE54-D866C91F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F8738C-6982-41D0-884D-506C7045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F2D655-4DA9-437E-93E1-8753D78C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3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380D564-B24B-4A08-BDDB-720AA191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59100C-0A7F-489E-8669-809F5CF5B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E41759-4737-41C6-91CB-937ACBC5B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5A3C-ADDE-47A9-9B7B-78CFE6B69CA2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CABF63-EB18-4A94-8C55-E89DF5F1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03B0AF-6152-4638-BF6F-FABDDB613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9A01-BE0B-4B5C-89FC-A77A16A78C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0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66419-5027-45F0-8198-3159426688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Prezentace ze stáže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BE9DAA-BBF1-4180-9632-45F368E2D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Francie, </a:t>
            </a:r>
            <a:r>
              <a:rPr lang="cs-CZ" dirty="0" err="1"/>
              <a:t>Montpellier</a:t>
            </a:r>
            <a:endParaRPr lang="cs-CZ" dirty="0"/>
          </a:p>
          <a:p>
            <a:r>
              <a:rPr lang="cs-CZ" dirty="0"/>
              <a:t>5. – 8. 12. 2021</a:t>
            </a:r>
          </a:p>
          <a:p>
            <a:endParaRPr lang="cs-CZ" dirty="0"/>
          </a:p>
        </p:txBody>
      </p:sp>
      <p:pic>
        <p:nvPicPr>
          <p:cNvPr id="1026" name="Picture 2" descr="Publicita - penizeproprahu">
            <a:extLst>
              <a:ext uri="{FF2B5EF4-FFF2-40B4-BE49-F238E27FC236}">
                <a16:creationId xmlns:a16="http://schemas.microsoft.com/office/drawing/2014/main" id="{4CC81F7D-98D4-45AD-874E-B8325AF17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420760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92480" y="5712823"/>
            <a:ext cx="6061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Mgr. Marie </a:t>
            </a:r>
            <a:r>
              <a:rPr lang="cs-CZ" sz="2000" b="1" dirty="0" err="1"/>
              <a:t>Ančerlová</a:t>
            </a:r>
            <a:r>
              <a:rPr lang="cs-CZ" sz="2000" b="1" dirty="0"/>
              <a:t> – Mgr. Klára Soukupová</a:t>
            </a:r>
          </a:p>
        </p:txBody>
      </p:sp>
    </p:spTree>
    <p:extLst>
      <p:ext uri="{BB962C8B-B14F-4D97-AF65-F5344CB8AC3E}">
        <p14:creationId xmlns:p14="http://schemas.microsoft.com/office/powerpoint/2010/main" val="249902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– 1.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662"/>
            <a:ext cx="10515600" cy="4850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/>
              <a:t>Pedagožka využívala pro práci </a:t>
            </a:r>
            <a:r>
              <a:rPr lang="cs-CZ" sz="2400" b="1" dirty="0">
                <a:effectLst/>
                <a:ea typeface="Calibri" panose="020F0502020204030204" pitchFamily="34" charset="0"/>
              </a:rPr>
              <a:t>s dětmi s OMJ </a:t>
            </a:r>
            <a:r>
              <a:rPr lang="cs-CZ" sz="2400" b="1" dirty="0"/>
              <a:t>tyto metody:</a:t>
            </a:r>
          </a:p>
          <a:p>
            <a:r>
              <a:rPr lang="cs-CZ" sz="2400" b="1" dirty="0">
                <a:cs typeface="Times New Roman" panose="02020603050405020304" pitchFamily="18" charset="0"/>
              </a:rPr>
              <a:t>Frontální výuka: </a:t>
            </a:r>
            <a:r>
              <a:rPr lang="cs-CZ" sz="2400" dirty="0">
                <a:cs typeface="Times New Roman" panose="02020603050405020304" pitchFamily="18" charset="0"/>
              </a:rPr>
              <a:t>ukotvení v čase – včera, dnes, zítra</a:t>
            </a:r>
          </a:p>
          <a:p>
            <a:pPr marL="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                                  - dny v týdnu, měsíce (skládání z lístečků)</a:t>
            </a:r>
          </a:p>
          <a:p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slovní: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emoce</a:t>
            </a:r>
            <a:endParaRPr lang="cs-CZ" sz="2400" dirty="0">
              <a:cs typeface="Times New Roman" panose="02020603050405020304" pitchFamily="18" charset="0"/>
            </a:endParaRPr>
          </a:p>
          <a:p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Individuální a individualizovaná výuka, samostatná práce žáků: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pracovní listy</a:t>
            </a:r>
          </a:p>
          <a:p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Skupinová a kooperativní výuka: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práce ve dvojicích – vrstevnické vyučování (vzájemná pomoc)</a:t>
            </a:r>
          </a:p>
          <a:p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názorně-demonstrační: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práce s písní – poslech, rozhovor, doplňování vynechaných slov</a:t>
            </a:r>
          </a:p>
          <a:p>
            <a:pPr marL="0" indent="0">
              <a:buNone/>
            </a:pP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- nová slovní zásoba do diktátu</a:t>
            </a:r>
          </a:p>
          <a:p>
            <a:pPr marL="0" indent="0"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- propojení s výstavou ve škole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25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A7EAC-D235-4716-87C7-88AD3343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– 2.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4059B-692E-4470-B912-8EBF4C79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Práce s textem – báseň - Jacques </a:t>
            </a:r>
            <a:r>
              <a:rPr lang="cs-CZ" dirty="0" err="1"/>
              <a:t>Prévert</a:t>
            </a:r>
            <a:r>
              <a:rPr lang="cs-CZ" dirty="0"/>
              <a:t>: Jak namalovat portrét ptáka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u="sng" dirty="0"/>
              <a:t>Pedagožka využívala </a:t>
            </a:r>
            <a:r>
              <a:rPr lang="cs-CZ" sz="2600" u="sng" dirty="0">
                <a:effectLst/>
                <a:ea typeface="Calibri" panose="020F0502020204030204" pitchFamily="34" charset="0"/>
              </a:rPr>
              <a:t>pro práci s dětmi s OMJ </a:t>
            </a:r>
            <a:r>
              <a:rPr lang="cs-CZ" sz="2600" u="sng" dirty="0"/>
              <a:t>tyto metody:</a:t>
            </a:r>
          </a:p>
          <a:p>
            <a:pPr algn="just"/>
            <a:r>
              <a:rPr lang="cs-CZ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slovní - 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práce s textem, vynechaná slova – nová slovní zásoba, propojeno s obrázky</a:t>
            </a:r>
            <a:endParaRPr lang="cs-CZ" sz="2600" dirty="0">
              <a:cs typeface="Times New Roman" panose="02020603050405020304" pitchFamily="18" charset="0"/>
            </a:endParaRPr>
          </a:p>
          <a:p>
            <a:pPr algn="just"/>
            <a:r>
              <a:rPr lang="cs-CZ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názorně-demonstrační 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báseň recitovaná profesionální herečkou</a:t>
            </a:r>
          </a:p>
          <a:p>
            <a:pPr algn="just"/>
            <a:r>
              <a:rPr lang="cs-CZ" sz="2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Individuální a individualizovaná výuka, samostatná práce žáků 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pracovní listy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9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naučil/a využiji ve své praxi – 1.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5046" cy="4351338"/>
          </a:xfrm>
        </p:spPr>
        <p:txBody>
          <a:bodyPr>
            <a:normAutofit/>
          </a:bodyPr>
          <a:lstStyle/>
          <a:p>
            <a:r>
              <a:rPr lang="cs-CZ" sz="2600" dirty="0"/>
              <a:t>Lístky s ukotvením v čase </a:t>
            </a:r>
          </a:p>
          <a:p>
            <a:endParaRPr lang="cs-CZ" sz="2600" dirty="0"/>
          </a:p>
          <a:p>
            <a:r>
              <a:rPr lang="cs-CZ" sz="2600" dirty="0"/>
              <a:t>Práce s písní – rozšíření slovní zásoby prostřednictvím populární písně</a:t>
            </a:r>
          </a:p>
          <a:p>
            <a:endParaRPr lang="cs-CZ" sz="2600" dirty="0"/>
          </a:p>
          <a:p>
            <a:r>
              <a:rPr lang="cs-CZ" sz="2600" dirty="0"/>
              <a:t>Nápady na pracovní listy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dirty="0"/>
              <a:t>Samostatné rozvržené prověřování znalostí (žáci si sami volí dobu testu)</a:t>
            </a:r>
          </a:p>
          <a:p>
            <a:endParaRPr lang="cs-CZ" sz="2600" dirty="0"/>
          </a:p>
          <a:p>
            <a:endParaRPr lang="cs-CZ" sz="2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954" y="1176501"/>
            <a:ext cx="2231349" cy="30123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/>
          <a:stretch/>
        </p:blipFill>
        <p:spPr>
          <a:xfrm>
            <a:off x="9321074" y="1176501"/>
            <a:ext cx="2426789" cy="30584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8" y="3803455"/>
            <a:ext cx="2043611" cy="27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17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AAB714-D874-4358-9DBF-07B01FCEB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naučil/a využiji ve své praxi – 2. pedagog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27CE40-837C-4EB8-BCFB-FC321C38D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6371" cy="435133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Práce s textem básně – seznámení se známým dílem + rozšíření slovní zásoby, porozumění textu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Nová slovní zásoba – slova v textu nahrazena obrázky</a:t>
            </a:r>
          </a:p>
          <a:p>
            <a:endParaRPr lang="cs-CZ" dirty="0"/>
          </a:p>
          <a:p>
            <a:r>
              <a:rPr lang="cs-CZ" dirty="0"/>
              <a:t>Desky s portfoliem práce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1395254"/>
            <a:ext cx="3179021" cy="23842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3081" r="9959" b="1745"/>
          <a:stretch/>
        </p:blipFill>
        <p:spPr>
          <a:xfrm rot="16200000">
            <a:off x="7002596" y="3907066"/>
            <a:ext cx="2105660" cy="31394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81" y="3196046"/>
            <a:ext cx="2766425" cy="20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0128E-9201-44D4-B76D-D51B93263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E83E5E-C79A-4961-895F-AB9BA41C5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cs-CZ" sz="2600" dirty="0"/>
          </a:p>
          <a:p>
            <a:pPr algn="just"/>
            <a:r>
              <a:rPr lang="cs-CZ" sz="2600" dirty="0"/>
              <a:t>Stáž hodnotím jako inspirativní a prospěšnou z důvodu možnosti srovnávání žáků naprosto odlišných minorit, než je běžné u nás, jednalo se o děti převážně patřící k severoafrické minoritě</a:t>
            </a:r>
          </a:p>
          <a:p>
            <a:pPr marL="0" indent="0" algn="just">
              <a:buNone/>
            </a:pPr>
            <a:endParaRPr lang="cs-CZ" sz="2600" dirty="0"/>
          </a:p>
          <a:p>
            <a:pPr algn="just"/>
            <a:r>
              <a:rPr lang="cs-CZ" sz="2600" dirty="0"/>
              <a:t>Viděla jsem některé pro mne nové metody ve výuce – rozšiřování slovní zásoby prostřednictvím písně nebo básnického textu, inspirace pro pracovní listy a pomůcky pro děti s OMJ</a:t>
            </a:r>
          </a:p>
        </p:txBody>
      </p:sp>
    </p:spTree>
    <p:extLst>
      <p:ext uri="{BB962C8B-B14F-4D97-AF65-F5344CB8AC3E}">
        <p14:creationId xmlns:p14="http://schemas.microsoft.com/office/powerpoint/2010/main" val="33384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0A25A-E506-4D73-B878-517226B8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297712" y="0"/>
            <a:ext cx="540488" cy="365125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endParaRPr lang="cs-CZ" b="1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DBA9F3-66D5-42DB-A78C-1B88B518C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25" y="491535"/>
            <a:ext cx="2477847" cy="333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A2130E1-3A37-4490-94D5-A4965F8F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28" y="365124"/>
            <a:ext cx="3410392" cy="27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8C947F6-7740-40DE-82A0-71CFB919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75" y="3604049"/>
            <a:ext cx="2051698" cy="27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45E2FDC-841F-4605-B917-762DF32F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73" y="5092753"/>
            <a:ext cx="2215336" cy="165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5EE49E3C-5D25-4D69-80D7-ACE1565D5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05" y="4404316"/>
            <a:ext cx="3315502" cy="24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BFA4BF97-7302-42DE-9C93-2DC267D1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27" y="4646722"/>
            <a:ext cx="14573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5AE2512-7C46-4DF1-9B4E-DB92A2A7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35" y="802929"/>
            <a:ext cx="5583204" cy="41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7819117B-928D-4BE9-990F-C545B310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08" y="4139115"/>
            <a:ext cx="2215335" cy="25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5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102CD-D004-4D37-A399-13FF715D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13" y="4635121"/>
            <a:ext cx="10515600" cy="1325563"/>
          </a:xfrm>
        </p:spPr>
        <p:txBody>
          <a:bodyPr/>
          <a:lstStyle/>
          <a:p>
            <a:r>
              <a:rPr lang="cs-CZ" dirty="0"/>
              <a:t>Děkujeme za pozornost </a:t>
            </a:r>
          </a:p>
        </p:txBody>
      </p:sp>
      <p:pic>
        <p:nvPicPr>
          <p:cNvPr id="3" name="Picture 2" descr="Publicita - penizeproprahu">
            <a:extLst>
              <a:ext uri="{FF2B5EF4-FFF2-40B4-BE49-F238E27FC236}">
                <a16:creationId xmlns:a16="http://schemas.microsoft.com/office/drawing/2014/main" id="{A0D894F8-F25A-4F84-9E53-B6ED6E9D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186" y="500375"/>
            <a:ext cx="4959628" cy="7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Identifikace projektu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Název projektu: Začleňování a podpora žáků s OMJ </a:t>
            </a:r>
          </a:p>
          <a:p>
            <a:endParaRPr lang="cs-CZ" dirty="0"/>
          </a:p>
          <a:p>
            <a:r>
              <a:rPr lang="cs-CZ" dirty="0"/>
              <a:t> Registrační číslo projektu: CZ.07.4.68/0.0/0.0/19_071/0001707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Příjemce podpory – dotace: Základní škola T. G. Masaryka Praha 7, Ortenovo náměstí 34</a:t>
            </a:r>
          </a:p>
        </p:txBody>
      </p:sp>
    </p:spTree>
    <p:extLst>
      <p:ext uri="{BB962C8B-B14F-4D97-AF65-F5344CB8AC3E}">
        <p14:creationId xmlns:p14="http://schemas.microsoft.com/office/powerpoint/2010/main" val="400116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 – </a:t>
            </a:r>
            <a:br>
              <a:rPr lang="cs-CZ" dirty="0"/>
            </a:br>
            <a:r>
              <a:rPr lang="cs-CZ" dirty="0"/>
              <a:t>M. Ančerlová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Ecole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 Julie 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Daubié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cs-CZ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Montpelliere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 (FR)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Děti s OMJ jsou zastoupeny ve všech  třídách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Děti mají 2 roky nárok na podporu cizinců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Děti absolvují výuku v kmenových třídách i ve speciální učebně pro žáky s OMJ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Žáci ve speciálních třídách jsou rozřazení do skupin cca po 10 dětech, dle úrovně FJ ve věkovém rozmezí 9-11 let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 třídu navštěvují během některých hodin z běžné výuky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Speciální hodina pro žáky s OMJ trvá 1,5 h 1x týdně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Děti pocházejí z Maroka, Španělska, Katalánska, Indie, Itálie, aj.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Viděné metody výuky – 1.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657114" cy="4505506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00"/>
              </a:spcAft>
            </a:pPr>
            <a:r>
              <a:rPr lang="cs-CZ" sz="2400" b="1" dirty="0">
                <a:cs typeface="Calibri" panose="020F0502020204030204"/>
              </a:rPr>
              <a:t>slovní</a:t>
            </a:r>
            <a:r>
              <a:rPr lang="cs-CZ" sz="2400" dirty="0">
                <a:cs typeface="Calibri" panose="020F0502020204030204"/>
              </a:rPr>
              <a:t>: vyprávění, vysvětlování</a:t>
            </a:r>
          </a:p>
          <a:p>
            <a:pPr marL="914400" lvl="1">
              <a:spcAft>
                <a:spcPts val="200"/>
              </a:spcAft>
            </a:pPr>
            <a:r>
              <a:rPr lang="cs-CZ" dirty="0">
                <a:ea typeface="+mn-lt"/>
                <a:cs typeface="+mn-lt"/>
              </a:rPr>
              <a:t>cíl - srozumitelné vyjádření, porozumění instrukcím</a:t>
            </a:r>
          </a:p>
          <a:p>
            <a:pPr marL="457200" indent="-457200">
              <a:spcAft>
                <a:spcPts val="200"/>
              </a:spcAft>
            </a:pPr>
            <a:r>
              <a:rPr lang="cs-CZ" sz="2400" b="1" dirty="0">
                <a:ea typeface="+mn-lt"/>
                <a:cs typeface="+mn-lt"/>
              </a:rPr>
              <a:t>diskuzní</a:t>
            </a:r>
            <a:r>
              <a:rPr lang="cs-CZ" sz="2400" dirty="0">
                <a:ea typeface="+mn-lt"/>
                <a:cs typeface="+mn-lt"/>
              </a:rPr>
              <a:t>: představování se, video</a:t>
            </a:r>
          </a:p>
          <a:p>
            <a:pPr marL="914400" lvl="1">
              <a:spcAft>
                <a:spcPts val="200"/>
              </a:spcAft>
            </a:pPr>
            <a:r>
              <a:rPr lang="cs-CZ" dirty="0">
                <a:cs typeface="Calibri" panose="020F0502020204030204"/>
              </a:rPr>
              <a:t>cíl - srozumitelné vyjádření v celých větách</a:t>
            </a:r>
          </a:p>
          <a:p>
            <a:pPr marL="457200" indent="-457200">
              <a:spcAft>
                <a:spcPts val="200"/>
              </a:spcAft>
            </a:pPr>
            <a:r>
              <a:rPr lang="cs-CZ" sz="2400" b="1" dirty="0">
                <a:cs typeface="Calibri" panose="020F0502020204030204"/>
              </a:rPr>
              <a:t>názorně demonstrační</a:t>
            </a:r>
            <a:r>
              <a:rPr lang="cs-CZ" sz="2400" dirty="0">
                <a:cs typeface="Calibri" panose="020F0502020204030204"/>
              </a:rPr>
              <a:t>: výroba papírového 3D městečka</a:t>
            </a:r>
          </a:p>
          <a:p>
            <a:pPr marL="914400" lvl="1">
              <a:spcAft>
                <a:spcPts val="200"/>
              </a:spcAft>
            </a:pPr>
            <a:r>
              <a:rPr lang="cs-CZ" dirty="0">
                <a:cs typeface="Calibri" panose="020F0502020204030204"/>
              </a:rPr>
              <a:t>cíl - porozumění instrukcím, oddechová aktivita</a:t>
            </a:r>
          </a:p>
          <a:p>
            <a:pPr marL="457200" indent="-457200">
              <a:spcAft>
                <a:spcPts val="200"/>
              </a:spcAft>
            </a:pPr>
            <a:r>
              <a:rPr lang="cs-CZ" sz="2400" b="1" dirty="0">
                <a:cs typeface="Calibri" panose="020F0502020204030204"/>
              </a:rPr>
              <a:t>heuristické</a:t>
            </a:r>
            <a:r>
              <a:rPr lang="cs-CZ" sz="2400" dirty="0">
                <a:cs typeface="Calibri" panose="020F0502020204030204"/>
              </a:rPr>
              <a:t>: obrázek 3D krychle</a:t>
            </a:r>
          </a:p>
          <a:p>
            <a:pPr marL="914400" lvl="1">
              <a:spcAft>
                <a:spcPts val="200"/>
              </a:spcAft>
            </a:pPr>
            <a:r>
              <a:rPr lang="cs-CZ" dirty="0">
                <a:cs typeface="Calibri" panose="020F0502020204030204"/>
              </a:rPr>
              <a:t>cíl - porozumění zadání</a:t>
            </a:r>
            <a:endParaRPr lang="cs-CZ" b="1" dirty="0">
              <a:cs typeface="Calibri" panose="020F0502020204030204"/>
            </a:endParaRPr>
          </a:p>
          <a:p>
            <a:pPr marL="457200" indent="-457200">
              <a:spcAft>
                <a:spcPts val="200"/>
              </a:spcAft>
            </a:pPr>
            <a:r>
              <a:rPr lang="cs-CZ" sz="2400" b="1" dirty="0" err="1">
                <a:cs typeface="Calibri" panose="020F0502020204030204"/>
              </a:rPr>
              <a:t>frontání</a:t>
            </a:r>
            <a:r>
              <a:rPr lang="cs-CZ" sz="2400" b="1" dirty="0">
                <a:cs typeface="Calibri" panose="020F0502020204030204"/>
              </a:rPr>
              <a:t> výuka</a:t>
            </a:r>
            <a:r>
              <a:rPr lang="cs-CZ" sz="2400" dirty="0">
                <a:cs typeface="Calibri" panose="020F0502020204030204"/>
              </a:rPr>
              <a:t> (kontroly, diskuze), </a:t>
            </a:r>
            <a:r>
              <a:rPr lang="cs-CZ" sz="2400" b="1" dirty="0">
                <a:cs typeface="Calibri" panose="020F0502020204030204"/>
              </a:rPr>
              <a:t>samostatná práce</a:t>
            </a:r>
            <a:r>
              <a:rPr lang="cs-CZ" sz="2400" dirty="0">
                <a:cs typeface="Calibri" panose="020F0502020204030204"/>
              </a:rPr>
              <a:t> (psaní textu, řešení problému)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867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</a:t>
            </a:r>
            <a:r>
              <a:rPr lang="cs-CZ" dirty="0">
                <a:ea typeface="+mj-lt"/>
                <a:cs typeface="+mj-lt"/>
              </a:rPr>
              <a:t>využiji ve své praxi, </a:t>
            </a:r>
            <a:r>
              <a:rPr lang="cs-CZ" dirty="0"/>
              <a:t>co jsem se naučil/a – 1.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53609" y="1690688"/>
            <a:ext cx="7635240" cy="466725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Stavba věty</a:t>
            </a:r>
          </a:p>
          <a:p>
            <a:pPr marL="0" indent="0">
              <a:buNone/>
            </a:pPr>
            <a:r>
              <a:rPr lang="cs-CZ" b="1" dirty="0"/>
              <a:t> </a:t>
            </a:r>
            <a:r>
              <a:rPr lang="cs-CZ" dirty="0"/>
              <a:t>(La </a:t>
            </a:r>
            <a:r>
              <a:rPr lang="cs-CZ" dirty="0" err="1"/>
              <a:t>grammaire</a:t>
            </a:r>
            <a:r>
              <a:rPr lang="cs-CZ" dirty="0"/>
              <a:t> de la </a:t>
            </a:r>
            <a:r>
              <a:rPr lang="cs-CZ" dirty="0" err="1"/>
              <a:t>phrase</a:t>
            </a:r>
            <a:r>
              <a:rPr lang="cs-CZ" dirty="0"/>
              <a:t> en 3D – </a:t>
            </a:r>
            <a:r>
              <a:rPr lang="cs-CZ" dirty="0" err="1"/>
              <a:t>Briggite</a:t>
            </a:r>
            <a:r>
              <a:rPr lang="cs-CZ" dirty="0"/>
              <a:t> </a:t>
            </a:r>
            <a:r>
              <a:rPr lang="cs-CZ" dirty="0" err="1"/>
              <a:t>Dugas</a:t>
            </a:r>
            <a:r>
              <a:rPr lang="cs-CZ" dirty="0"/>
              <a:t>)</a:t>
            </a:r>
            <a:endParaRPr lang="cs-CZ" dirty="0">
              <a:cs typeface="Calibri"/>
            </a:endParaRPr>
          </a:p>
          <a:p>
            <a:pPr lvl="1"/>
            <a:r>
              <a:rPr lang="cs-CZ" dirty="0">
                <a:cs typeface="Calibri"/>
              </a:rPr>
              <a:t>grafické a barevné rozlišení </a:t>
            </a:r>
            <a:r>
              <a:rPr lang="cs-CZ" dirty="0" err="1">
                <a:cs typeface="Calibri"/>
              </a:rPr>
              <a:t>jednotl</a:t>
            </a:r>
            <a:r>
              <a:rPr lang="cs-CZ" dirty="0">
                <a:cs typeface="Calibri"/>
              </a:rPr>
              <a:t>. prvků</a:t>
            </a:r>
          </a:p>
          <a:p>
            <a:pPr lvl="1"/>
            <a:r>
              <a:rPr lang="cs-CZ" dirty="0">
                <a:cs typeface="Calibri"/>
              </a:rPr>
              <a:t>mohla by být adaptovatelná</a:t>
            </a:r>
          </a:p>
          <a:p>
            <a:pPr lvl="1"/>
            <a:r>
              <a:rPr lang="cs-CZ" dirty="0">
                <a:cs typeface="Calibri"/>
              </a:rPr>
              <a:t>forma - kartičky, nabídka slov, vizuální opora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...ráda bych zkusila najít obdobný způsob, jak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dětem přiblížit český slovosled ve větě</a:t>
            </a:r>
          </a:p>
          <a:p>
            <a:pPr marL="457200" lvl="1" indent="0">
              <a:buNone/>
            </a:pP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cs typeface="Calibri"/>
            </a:endParaRPr>
          </a:p>
          <a:p>
            <a:pPr marL="228600" lvl="1">
              <a:spcBef>
                <a:spcPts val="1000"/>
              </a:spcBef>
            </a:pPr>
            <a:r>
              <a:rPr lang="cs-CZ" sz="2800" b="1" dirty="0"/>
              <a:t>Interaktivní forma výuky</a:t>
            </a:r>
          </a:p>
          <a:p>
            <a:pPr lvl="1"/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Práce s obrázky a videi (konverzace o tom,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 co se děje na videu), opravování chyb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společně a ihned, pestrá výuka, zapojení více</a:t>
            </a:r>
          </a:p>
          <a:p>
            <a:pPr marL="457200" lvl="1" indent="0">
              <a:buNone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   smyslů najednou</a:t>
            </a:r>
          </a:p>
          <a:p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349D724-34F7-464D-B5D4-64E4E8ABD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97" y="1960743"/>
            <a:ext cx="2814686" cy="2111015"/>
          </a:xfrm>
          <a:prstGeom prst="rect">
            <a:avLst/>
          </a:prstGeom>
        </p:spPr>
      </p:pic>
      <p:pic>
        <p:nvPicPr>
          <p:cNvPr id="5" name="Obrázek 4" descr="Obsah obrázku text, osoba, interiér, stůl&#10;&#10;Popis byl vytvořen automaticky">
            <a:extLst>
              <a:ext uri="{FF2B5EF4-FFF2-40B4-BE49-F238E27FC236}">
                <a16:creationId xmlns:a16="http://schemas.microsoft.com/office/drawing/2014/main" id="{5776DC95-D91C-4C1E-8249-F1905274A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97" y="4214208"/>
            <a:ext cx="2814687" cy="21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co jsem se naučil/a využiji ve své praxi – 2.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41993" cy="4351338"/>
          </a:xfrm>
        </p:spPr>
        <p:txBody>
          <a:bodyPr>
            <a:normAutofit fontScale="92500"/>
          </a:bodyPr>
          <a:lstStyle/>
          <a:p>
            <a:r>
              <a:rPr lang="cs-CZ" sz="2600" dirty="0"/>
              <a:t>Rozvoj nového jazyka (FJ) a logického myšlení současně</a:t>
            </a:r>
          </a:p>
          <a:p>
            <a:r>
              <a:rPr lang="cs-CZ" sz="2600" dirty="0">
                <a:cs typeface="Calibri"/>
              </a:rPr>
              <a:t>Například vizuální rébusy, kdy se děti snažily nahlas vyřešit úlohu ve FJ </a:t>
            </a:r>
          </a:p>
          <a:p>
            <a:pPr marL="0" indent="0">
              <a:buNone/>
            </a:pPr>
            <a:endParaRPr lang="cs-CZ" sz="2600" dirty="0">
              <a:cs typeface="Calibri"/>
            </a:endParaRPr>
          </a:p>
          <a:p>
            <a:r>
              <a:rPr lang="cs-CZ" sz="2600" dirty="0" err="1">
                <a:cs typeface="Calibri"/>
              </a:rPr>
              <a:t>Zameření</a:t>
            </a:r>
            <a:r>
              <a:rPr lang="cs-CZ" sz="2600" dirty="0">
                <a:cs typeface="Calibri"/>
              </a:rPr>
              <a:t> na </a:t>
            </a:r>
            <a:r>
              <a:rPr lang="cs-CZ" sz="2600" b="1" dirty="0">
                <a:cs typeface="Calibri"/>
              </a:rPr>
              <a:t>rovnost, respekt a spravedlnost</a:t>
            </a:r>
          </a:p>
          <a:p>
            <a:pPr marL="0" indent="0">
              <a:buNone/>
            </a:pPr>
            <a:r>
              <a:rPr lang="cs-CZ" sz="2600" b="1" dirty="0">
                <a:cs typeface="Calibri"/>
              </a:rPr>
              <a:t>       </a:t>
            </a:r>
            <a:r>
              <a:rPr lang="cs-CZ" sz="2600" dirty="0">
                <a:cs typeface="Calibri"/>
              </a:rPr>
              <a:t>- Dá se využít pro zlepšení vztahů mezi     </a:t>
            </a:r>
          </a:p>
          <a:p>
            <a:pPr marL="457200" lvl="1" indent="0">
              <a:buNone/>
            </a:pPr>
            <a:r>
              <a:rPr lang="cs-CZ" sz="2600" dirty="0">
                <a:cs typeface="Calibri"/>
              </a:rPr>
              <a:t>   třídami i pro zlepšení chování při hodině</a:t>
            </a:r>
          </a:p>
          <a:p>
            <a:pPr marL="457200" lvl="1" indent="0">
              <a:buNone/>
            </a:pPr>
            <a:r>
              <a:rPr lang="cs-CZ" sz="2600" dirty="0">
                <a:cs typeface="Calibri"/>
              </a:rPr>
              <a:t>- Rozvoj emoční inteligence</a:t>
            </a:r>
          </a:p>
          <a:p>
            <a:pPr marL="457200" lvl="1" indent="0">
              <a:buNone/>
            </a:pPr>
            <a:r>
              <a:rPr lang="cs-CZ" sz="2600" dirty="0">
                <a:cs typeface="Calibri"/>
              </a:rPr>
              <a:t>- Speciální učebnice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6F2A3F-2EAF-4F95-8CD3-1F9D3DF44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983" r="840" b="18488"/>
          <a:stretch/>
        </p:blipFill>
        <p:spPr>
          <a:xfrm>
            <a:off x="7066566" y="1271559"/>
            <a:ext cx="3052636" cy="27297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C3637F6-3041-46FD-80B9-A4843DD33B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r="13115"/>
          <a:stretch/>
        </p:blipFill>
        <p:spPr>
          <a:xfrm>
            <a:off x="9613175" y="3267592"/>
            <a:ext cx="2377934" cy="32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2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Celkové shrnutí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3795" y="1357265"/>
            <a:ext cx="6796595" cy="51356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dirty="0">
              <a:cs typeface="Calibri" panose="020F0502020204030204"/>
            </a:endParaRP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cs-CZ" sz="3400" dirty="0">
                <a:cs typeface="Calibri" panose="020F0502020204030204"/>
              </a:rPr>
              <a:t>Zaujalo mě celkové pojetí podpory dětí s OMJ - zdá se být efektivním způsobem kompletního začlenění minorit do </a:t>
            </a:r>
            <a:r>
              <a:rPr lang="cs-CZ" sz="3400" dirty="0" err="1">
                <a:cs typeface="Calibri" panose="020F0502020204030204"/>
              </a:rPr>
              <a:t>franc</a:t>
            </a:r>
            <a:r>
              <a:rPr lang="cs-CZ" sz="3400" dirty="0">
                <a:cs typeface="Calibri" panose="020F0502020204030204"/>
              </a:rPr>
              <a:t>. společnosti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cs-CZ" sz="3400" dirty="0">
                <a:cs typeface="Calibri" panose="020F0502020204030204"/>
              </a:rPr>
              <a:t>Viděné metody mě zaujaly k snaze nalézt obdobné postupy i v jiných předmětech a využít je ve vlastní výuce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cs-CZ" sz="3400" dirty="0">
                <a:cs typeface="Calibri" panose="020F0502020204030204"/>
              </a:rPr>
              <a:t>Zaujaly mě přístupy k dětem a odlehčený přístup k hodinám</a:t>
            </a:r>
          </a:p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cs-CZ" sz="3400" dirty="0">
                <a:cs typeface="Calibri" panose="020F0502020204030204"/>
              </a:rPr>
              <a:t> Děti nejsou známkované 1-5, ale pozitivním hodnocením pomocí procent (už to umím, nebo ještě ne)</a:t>
            </a:r>
          </a:p>
        </p:txBody>
      </p:sp>
      <p:pic>
        <p:nvPicPr>
          <p:cNvPr id="4" name="Obrázek 3" descr="Obsah obrázku text, zakryté, různé, několik&#10;&#10;Popis byl vytvořen automaticky">
            <a:extLst>
              <a:ext uri="{FF2B5EF4-FFF2-40B4-BE49-F238E27FC236}">
                <a16:creationId xmlns:a16="http://schemas.microsoft.com/office/drawing/2014/main" id="{449AB36C-0C82-498E-A043-D33C38BDF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2"/>
          <a:stretch/>
        </p:blipFill>
        <p:spPr>
          <a:xfrm>
            <a:off x="8079908" y="1885360"/>
            <a:ext cx="3387013" cy="37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7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Fotky</a:t>
            </a:r>
            <a:r>
              <a:rPr lang="cs-CZ" b="1" dirty="0"/>
              <a:t> ze škol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C7EA1E6-C4F6-814E-B3C8-2DDC890E1F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91" y="559174"/>
            <a:ext cx="3573636" cy="268560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4ED23B6-5453-CF40-BD07-DAE2984767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91" y="3714750"/>
            <a:ext cx="3429253" cy="258407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6253C8B-7E72-C244-B9E7-B27DDC3958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r="-245" b="3757"/>
          <a:stretch/>
        </p:blipFill>
        <p:spPr>
          <a:xfrm>
            <a:off x="1170140" y="4043278"/>
            <a:ext cx="3097866" cy="244959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92F4AFF-953C-0442-9CDD-33DDD6F274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0" y="1455831"/>
            <a:ext cx="3759407" cy="2826279"/>
          </a:xfrm>
          <a:prstGeom prst="rect">
            <a:avLst/>
          </a:prstGeom>
        </p:spPr>
      </p:pic>
      <p:pic>
        <p:nvPicPr>
          <p:cNvPr id="8" name="Obrázek 7" descr="Obsah obrázku exteriér, budova, obloha, země&#10;&#10;Popis byl vytvořen automaticky">
            <a:extLst>
              <a:ext uri="{FF2B5EF4-FFF2-40B4-BE49-F238E27FC236}">
                <a16:creationId xmlns:a16="http://schemas.microsoft.com/office/drawing/2014/main" id="{1717AAD0-38E7-42AA-A80E-852594CF17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89" y="1601592"/>
            <a:ext cx="2787151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961E5-90FD-425A-8FE8-8EF483CE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navštívené školy – </a:t>
            </a:r>
            <a:br>
              <a:rPr lang="cs-CZ" dirty="0"/>
            </a:br>
            <a:r>
              <a:rPr lang="cs-CZ"/>
              <a:t>K.Soukupová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E7C4C-A21A-4813-8F3F-D0E52E1A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4154"/>
          </a:xfrm>
        </p:spPr>
        <p:txBody>
          <a:bodyPr>
            <a:normAutofit/>
          </a:bodyPr>
          <a:lstStyle/>
          <a:p>
            <a:r>
              <a:rPr lang="cs-CZ" sz="2600" dirty="0" err="1">
                <a:cs typeface="Calibri" panose="020F0502020204030204"/>
              </a:rPr>
              <a:t>Collège</a:t>
            </a:r>
            <a:r>
              <a:rPr lang="cs-CZ" sz="2600" dirty="0">
                <a:cs typeface="Calibri" panose="020F0502020204030204"/>
              </a:rPr>
              <a:t> Gérard Philippe, </a:t>
            </a:r>
            <a:r>
              <a:rPr lang="cs-CZ" sz="2600" dirty="0" err="1">
                <a:cs typeface="Calibri" panose="020F0502020204030204"/>
              </a:rPr>
              <a:t>Montpellier</a:t>
            </a:r>
            <a:r>
              <a:rPr lang="cs-CZ" sz="2600" dirty="0">
                <a:cs typeface="Calibri" panose="020F0502020204030204"/>
              </a:rPr>
              <a:t> (FR)</a:t>
            </a:r>
          </a:p>
          <a:p>
            <a:r>
              <a:rPr lang="cs-CZ" sz="2600" dirty="0">
                <a:cs typeface="Calibri" panose="020F0502020204030204"/>
              </a:rPr>
              <a:t>Nejedná se o školu přímo v centu města, spíše okrajová část města, moderní budova, kolem školy udržovaný park, příjemné prostředí </a:t>
            </a:r>
          </a:p>
          <a:p>
            <a:r>
              <a:rPr lang="cs-CZ" sz="2600" dirty="0">
                <a:cs typeface="Calibri" panose="020F0502020204030204"/>
              </a:rPr>
              <a:t>Děti s OMJ jsou zastoupeny ve všech třídách, převažují děti ze severoafrické minority</a:t>
            </a:r>
          </a:p>
          <a:p>
            <a:r>
              <a:rPr lang="cs-CZ" sz="2600" dirty="0">
                <a:cs typeface="Calibri" panose="020F0502020204030204"/>
              </a:rPr>
              <a:t>Děti absolvují výuku v kmenových třídách i ve speciální učebně pro žáky s OMJ</a:t>
            </a:r>
          </a:p>
          <a:p>
            <a:r>
              <a:rPr lang="cs-CZ" sz="2600" dirty="0">
                <a:cs typeface="Calibri" panose="020F0502020204030204"/>
              </a:rPr>
              <a:t>O četnosti hodin mimo běžnou výuku rozhoduje speciální pedagožka</a:t>
            </a:r>
          </a:p>
        </p:txBody>
      </p:sp>
    </p:spTree>
    <p:extLst>
      <p:ext uri="{BB962C8B-B14F-4D97-AF65-F5344CB8AC3E}">
        <p14:creationId xmlns:p14="http://schemas.microsoft.com/office/powerpoint/2010/main" val="25551450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887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Wingdings</vt:lpstr>
      <vt:lpstr>Motiv Office</vt:lpstr>
      <vt:lpstr>Prezentace ze stáže</vt:lpstr>
      <vt:lpstr>Identifikace projektu  </vt:lpstr>
      <vt:lpstr>Základní charakteristika navštívené školy –  M. Ančerlová</vt:lpstr>
      <vt:lpstr>Viděné metody výuky – 1. pedagog</vt:lpstr>
      <vt:lpstr>Jak využiji ve své praxi, co jsem se naučil/a – 1. pedagog</vt:lpstr>
      <vt:lpstr>Jak co jsem se naučil/a využiji ve své praxi – 2. pedagog</vt:lpstr>
      <vt:lpstr>Celkové shrnutí </vt:lpstr>
      <vt:lpstr>Fotky ze škol</vt:lpstr>
      <vt:lpstr>Základní charakteristika navštívené školy –  K.Soukupová</vt:lpstr>
      <vt:lpstr>Viděné metody výuky – 1. pedagog</vt:lpstr>
      <vt:lpstr>Viděné metody výuky – 2. pedagog</vt:lpstr>
      <vt:lpstr>Jak co jsem se naučil/a využiji ve své praxi – 1. pedagog</vt:lpstr>
      <vt:lpstr>Jak co jsem se naučil/a využiji ve své praxi – 2. pedagog</vt:lpstr>
      <vt:lpstr>Celkové shrnutí </vt:lpstr>
      <vt:lpstr> </vt:lpstr>
      <vt:lpstr>Děkujeme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stáže</dc:title>
  <dc:creator>Bílý Radim</dc:creator>
  <cp:lastModifiedBy>Gajoš Josef</cp:lastModifiedBy>
  <cp:revision>24</cp:revision>
  <dcterms:created xsi:type="dcterms:W3CDTF">2021-12-09T11:21:42Z</dcterms:created>
  <dcterms:modified xsi:type="dcterms:W3CDTF">2022-03-30T16:46:44Z</dcterms:modified>
</cp:coreProperties>
</file>